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18288000" cy="10287000"/>
  <p:notesSz cx="6858000" cy="9144000"/>
  <p:embeddedFontLst>
    <p:embeddedFont>
      <p:font typeface="Open Sans" panose="020B0606030504020204" pitchFamily="34" charset="0"/>
      <p:regular r:id="rId24"/>
    </p:embeddedFont>
    <p:embeddedFont>
      <p:font typeface="Open Sans Bold" panose="020B0604020202020204" charset="0"/>
      <p:regular r:id="rId25"/>
    </p:embeddedFont>
    <p:embeddedFont>
      <p:font typeface="Open Sans Extra Bold" panose="020B0604020202020204" charset="0"/>
      <p:regular r:id="rId26"/>
    </p:embeddedFont>
    <p:embeddedFont>
      <p:font typeface="Open Sans Italics" panose="020B0604020202020204" charset="0"/>
      <p:regular r:id="rId27"/>
    </p:embeddedFont>
    <p:embeddedFont>
      <p:font typeface="Poppins" panose="00000500000000000000" pitchFamily="2" charset="0"/>
      <p:regular r:id="rId28"/>
    </p:embeddedFont>
    <p:embeddedFont>
      <p:font typeface="Poppins Bold" panose="020B0604020202020204" charset="0"/>
      <p:regular r:id="rId29"/>
    </p:embeddedFont>
    <p:embeddedFont>
      <p:font typeface="Questrial" pitchFamily="2" charset="0"/>
      <p:regular r:id="rId30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53" d="100"/>
          <a:sy n="53" d="100"/>
        </p:scale>
        <p:origin x="802" y="5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24.03.2025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‹N°›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Des clients de plus en plus exigeants en matière d'expérience d'achat</a:t>
            </a:r>
          </a:p>
          <a:p>
            <a:r>
              <a:rPr lang="en-US"/>
              <a:t>- Un besoin de fluidifier le processus d'achat pour fidéliser</a:t>
            </a:r>
          </a:p>
          <a:p>
            <a:r>
              <a:rPr lang="en-US"/>
              <a:t>- Une nécessité d'optimiser la gestion des stocks et des ventes</a:t>
            </a:r>
          </a:p>
          <a:p>
            <a:r>
              <a:rPr lang="en-US"/>
              <a:t>- L'importance cruciale de visualiser rapidement les indicateurs de performance</a:t>
            </a:r>
          </a:p>
          <a:p>
            <a:endParaRPr lang="en-US"/>
          </a:p>
          <a:p>
            <a:r>
              <a:rPr lang="en-US"/>
              <a:t>---</a:t>
            </a:r>
          </a:p>
          <a:p>
            <a:endParaRPr lang="en-US"/>
          </a:p>
          <a:p>
            <a:r>
              <a:rPr lang="en-US"/>
              <a:t>Présentation des défis actuels (Clients, Processus, Stock, Analyse).</a:t>
            </a:r>
          </a:p>
          <a:p>
            <a:endParaRPr lang="en-US"/>
          </a:p>
          <a:p>
            <a:r>
              <a:rPr lang="en-US"/>
              <a:t>Expliquer que face à la concurrence, il est crucial d'améliorer l'efficacité interne, l'expérience client et la prise de décision.</a:t>
            </a:r>
          </a:p>
          <a:p>
            <a:endParaRPr lang="en-US"/>
          </a:p>
          <a:p>
            <a:r>
              <a:rPr lang="en-US"/>
              <a:t>Insister sur la nécessité d’outils modernes pour gérer les stocks, analyser les données de vente, et offrir une expérience client fluide.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Trinity répond à ces défis grâce à une approche intégrée combinant :</a:t>
            </a:r>
          </a:p>
          <a:p>
            <a:r>
              <a:rPr lang="en-US"/>
              <a:t>- Une application web puissante pour vos équipes</a:t>
            </a:r>
          </a:p>
          <a:p>
            <a:r>
              <a:rPr lang="en-US"/>
              <a:t>- Une application mobile intuitive pour vos clients</a:t>
            </a:r>
          </a:p>
          <a:p>
            <a:r>
              <a:rPr lang="en-US"/>
              <a:t>- Une infrastructure garantissant fiabilité et évolutivité</a:t>
            </a:r>
          </a:p>
          <a:p>
            <a:endParaRPr lang="en-US"/>
          </a:p>
          <a:p>
            <a:r>
              <a:rPr lang="en-US"/>
              <a:t>---</a:t>
            </a:r>
          </a:p>
          <a:p>
            <a:endParaRPr lang="en-US"/>
          </a:p>
          <a:p>
            <a:r>
              <a:rPr lang="en-US"/>
              <a:t>Application Web (Back-office) pour gérer les produits, les utilisateurs, les factures et les KPIs.</a:t>
            </a:r>
          </a:p>
          <a:p>
            <a:endParaRPr lang="en-US"/>
          </a:p>
          <a:p>
            <a:r>
              <a:rPr lang="en-US"/>
              <a:t>Application Mobile (Front-office) pour les clients : scanner, ajouter au panier, payer via PayPal, historique d’achats.</a:t>
            </a:r>
          </a:p>
          <a:p>
            <a:endParaRPr lang="en-US"/>
          </a:p>
          <a:p>
            <a:r>
              <a:rPr lang="en-US"/>
              <a:t>Infrastructure (DevOps) pour garantir des déploiements fluides, sécurisés, et sans interruption.</a:t>
            </a:r>
          </a:p>
          <a:p>
            <a:endParaRPr lang="en-US"/>
          </a:p>
          <a:p>
            <a:r>
              <a:rPr lang="en-US"/>
              <a:t>Mentionner que chaque composant est connecté par une API RESTful sécurisée par JWT.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Donnez à vos managers les outils pour exceller :</a:t>
            </a:r>
          </a:p>
          <a:p>
            <a:r>
              <a:rPr lang="en-US"/>
              <a:t>- Gestion des stocks et des produits simplifiée</a:t>
            </a:r>
          </a:p>
          <a:p>
            <a:r>
              <a:rPr lang="en-US"/>
              <a:t>- Suivi client personnalisé et historique d'achat</a:t>
            </a:r>
          </a:p>
          <a:p>
            <a:r>
              <a:rPr lang="en-US"/>
              <a:t>- Tableau de bord avec indicateurs de performance clés</a:t>
            </a:r>
          </a:p>
          <a:p>
            <a:r>
              <a:rPr lang="en-US"/>
              <a:t>- Interface intuitive qui nécessite peu de formation</a:t>
            </a:r>
          </a:p>
          <a:p>
            <a:endParaRPr lang="en-US"/>
          </a:p>
          <a:p>
            <a:r>
              <a:rPr lang="en-US"/>
              <a:t>---</a:t>
            </a:r>
          </a:p>
          <a:p>
            <a:endParaRPr lang="en-US"/>
          </a:p>
          <a:p>
            <a:r>
              <a:rPr lang="en-US"/>
              <a:t>Expliquer l’intégration de l’API Open Food Facts (récupération automatique des infos produits).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Offrez à vos clients une expérience exceptionnelle :</a:t>
            </a:r>
          </a:p>
          <a:p>
            <a:r>
              <a:rPr lang="en-US"/>
              <a:t>- Scan des produits directement depuis leur smartphone</a:t>
            </a:r>
          </a:p>
          <a:p>
            <a:r>
              <a:rPr lang="en-US"/>
              <a:t>- Informations détaillées sur les produits en temps réel</a:t>
            </a:r>
          </a:p>
          <a:p>
            <a:r>
              <a:rPr lang="en-US"/>
              <a:t>- Gestion du panier intuitive</a:t>
            </a:r>
          </a:p>
          <a:p>
            <a:r>
              <a:rPr lang="en-US"/>
              <a:t>- Paiement sécurisé intégré via PayPal</a:t>
            </a:r>
          </a:p>
          <a:p>
            <a:r>
              <a:rPr lang="en-US"/>
              <a:t>- Historique des achats accessible à tout moment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Notre infrastructure assure :</a:t>
            </a:r>
          </a:p>
          <a:p>
            <a:r>
              <a:rPr lang="en-US"/>
              <a:t>- Une disponibilité maximale de vos services</a:t>
            </a:r>
          </a:p>
          <a:p>
            <a:r>
              <a:rPr lang="en-US"/>
              <a:t>- Des mises à jour transparentes sans interruption</a:t>
            </a:r>
          </a:p>
          <a:p>
            <a:r>
              <a:rPr lang="en-US"/>
              <a:t>- Une sécurité renforcée des données</a:t>
            </a:r>
          </a:p>
          <a:p>
            <a:r>
              <a:rPr lang="en-US"/>
              <a:t>- Une évolutivité pour accompagner votre croissance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Augmentation du panier moyen grâce à une meilleure expérience client</a:t>
            </a:r>
          </a:p>
          <a:p>
            <a:r>
              <a:rPr lang="en-US"/>
              <a:t>- Réduction des erreurs de gestion de stock</a:t>
            </a:r>
          </a:p>
          <a:p>
            <a:r>
              <a:rPr lang="en-US"/>
              <a:t>- Optimisation du temps de travail de vos équipes</a:t>
            </a:r>
          </a:p>
          <a:p>
            <a:r>
              <a:rPr lang="en-US"/>
              <a:t>- Aide à la décision grâce aux indicateurs de performance</a:t>
            </a:r>
          </a:p>
          <a:p>
            <a:r>
              <a:rPr lang="en-US"/>
              <a:t>- Fidélisation client renforcée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Notre équipe vous accompagne à chaque étape :</a:t>
            </a:r>
          </a:p>
          <a:p>
            <a:r>
              <a:rPr lang="en-US"/>
              <a:t>1. Analyse de vos besoins spécifiques</a:t>
            </a:r>
          </a:p>
          <a:p>
            <a:r>
              <a:rPr lang="en-US"/>
              <a:t>2. Personnalisation de la solution</a:t>
            </a:r>
          </a:p>
          <a:p>
            <a:r>
              <a:rPr lang="en-US"/>
              <a:t>3. Formation de vos équipes</a:t>
            </a:r>
          </a:p>
          <a:p>
            <a:r>
              <a:rPr lang="en-US"/>
              <a:t>4. Déploiement progressif</a:t>
            </a:r>
          </a:p>
          <a:p>
            <a:r>
              <a:rPr lang="en-US"/>
              <a:t>5. Support continu et évolutions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>
              <a:rPr lang="cs-CZ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- Offre de lancement exclusive</a:t>
            </a:r>
          </a:p>
          <a:p>
            <a:r>
              <a:rPr lang="en-US"/>
              <a:t>- Accompagnement sur-mesure</a:t>
            </a:r>
          </a:p>
          <a:p>
            <a:r>
              <a:rPr lang="en-US"/>
              <a:t>- Garantie satisfaction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>
              <a:rPr lang="cs-CZ"/>
              <a:t>‹#›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3/24/2025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‹N°›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12.pn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30.sv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jpeg"/><Relationship Id="rId3" Type="http://schemas.openxmlformats.org/officeDocument/2006/relationships/image" Target="../media/image36.jpeg"/><Relationship Id="rId7" Type="http://schemas.openxmlformats.org/officeDocument/2006/relationships/image" Target="../media/image40.jpeg"/><Relationship Id="rId2" Type="http://schemas.openxmlformats.org/officeDocument/2006/relationships/image" Target="../media/image35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jpeg"/><Relationship Id="rId5" Type="http://schemas.openxmlformats.org/officeDocument/2006/relationships/image" Target="../media/image38.jpeg"/><Relationship Id="rId10" Type="http://schemas.openxmlformats.org/officeDocument/2006/relationships/image" Target="../media/image43.jpeg"/><Relationship Id="rId4" Type="http://schemas.openxmlformats.org/officeDocument/2006/relationships/image" Target="../media/image37.jpeg"/><Relationship Id="rId9" Type="http://schemas.openxmlformats.org/officeDocument/2006/relationships/image" Target="../media/image42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svg"/><Relationship Id="rId7" Type="http://schemas.openxmlformats.org/officeDocument/2006/relationships/image" Target="../media/image49.sv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6.png"/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svg"/><Relationship Id="rId4" Type="http://schemas.openxmlformats.org/officeDocument/2006/relationships/image" Target="../media/image52.png"/><Relationship Id="rId9" Type="http://schemas.openxmlformats.org/officeDocument/2006/relationships/image" Target="../media/image5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4.png"/><Relationship Id="rId5" Type="http://schemas.openxmlformats.org/officeDocument/2006/relationships/image" Target="../media/image63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7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8.png"/><Relationship Id="rId5" Type="http://schemas.openxmlformats.org/officeDocument/2006/relationships/image" Target="../media/image79.png"/><Relationship Id="rId4" Type="http://schemas.openxmlformats.org/officeDocument/2006/relationships/image" Target="../media/image7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sv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sv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svg"/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sv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.png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7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11077177" y="9409401"/>
            <a:ext cx="10686115" cy="10686115"/>
            <a:chOff x="0" y="0"/>
            <a:chExt cx="812800" cy="812800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6982198" y="-2154681"/>
            <a:ext cx="3735531" cy="3735531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-258250" y="-643475"/>
            <a:ext cx="1286950" cy="1286950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-2344200" y="8873483"/>
            <a:ext cx="3735531" cy="37355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4" name="Freeform 14"/>
          <p:cNvSpPr/>
          <p:nvPr/>
        </p:nvSpPr>
        <p:spPr>
          <a:xfrm>
            <a:off x="4169750" y="1712374"/>
            <a:ext cx="9948499" cy="3856687"/>
          </a:xfrm>
          <a:custGeom>
            <a:avLst/>
            <a:gdLst/>
            <a:ahLst/>
            <a:cxnLst/>
            <a:rect l="l" t="t" r="r" b="b"/>
            <a:pathLst>
              <a:path w="9948499" h="3856687">
                <a:moveTo>
                  <a:pt x="0" y="0"/>
                </a:moveTo>
                <a:lnTo>
                  <a:pt x="9948500" y="0"/>
                </a:lnTo>
                <a:lnTo>
                  <a:pt x="9948500" y="3856687"/>
                </a:lnTo>
                <a:lnTo>
                  <a:pt x="0" y="385668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5" name="TextBox 15"/>
          <p:cNvSpPr txBox="1"/>
          <p:nvPr/>
        </p:nvSpPr>
        <p:spPr>
          <a:xfrm>
            <a:off x="3831528" y="6163692"/>
            <a:ext cx="10624943" cy="114490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3300" b="1">
                <a:solidFill>
                  <a:srgbClr val="3A7B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l'expérience client et la gestion des stocks réinventées pour propulser votre succès !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t="-4333" b="-433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74230" y="-194788"/>
            <a:ext cx="18652070" cy="10660966"/>
            <a:chOff x="0" y="0"/>
            <a:chExt cx="5222994" cy="29853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22994" cy="2985308"/>
            </a:xfrm>
            <a:custGeom>
              <a:avLst/>
              <a:gdLst/>
              <a:ahLst/>
              <a:cxnLst/>
              <a:rect l="l" t="t" r="r" b="b"/>
              <a:pathLst>
                <a:path w="5222994" h="2985308">
                  <a:moveTo>
                    <a:pt x="0" y="0"/>
                  </a:moveTo>
                  <a:lnTo>
                    <a:pt x="5222994" y="0"/>
                  </a:lnTo>
                  <a:lnTo>
                    <a:pt x="5222994" y="2985308"/>
                  </a:lnTo>
                  <a:lnTo>
                    <a:pt x="0" y="2985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22994" cy="3023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8250" y="-838263"/>
            <a:ext cx="1286950" cy="12869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20142" y="9581112"/>
            <a:ext cx="10686115" cy="106861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35367" y="-2326392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272617" y="8920314"/>
            <a:ext cx="3735531" cy="37355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3125805" y="4699391"/>
            <a:ext cx="1426351" cy="2048285"/>
          </a:xfrm>
          <a:custGeom>
            <a:avLst/>
            <a:gdLst/>
            <a:ahLst/>
            <a:cxnLst/>
            <a:rect l="l" t="t" r="r" b="b"/>
            <a:pathLst>
              <a:path w="1426351" h="2048285">
                <a:moveTo>
                  <a:pt x="0" y="0"/>
                </a:moveTo>
                <a:lnTo>
                  <a:pt x="1426351" y="0"/>
                </a:lnTo>
                <a:lnTo>
                  <a:pt x="1426351" y="2048285"/>
                </a:lnTo>
                <a:lnTo>
                  <a:pt x="0" y="2048285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Freeform 19"/>
          <p:cNvSpPr/>
          <p:nvPr/>
        </p:nvSpPr>
        <p:spPr>
          <a:xfrm>
            <a:off x="13159728" y="4699391"/>
            <a:ext cx="2048285" cy="2048285"/>
          </a:xfrm>
          <a:custGeom>
            <a:avLst/>
            <a:gdLst/>
            <a:ahLst/>
            <a:cxnLst/>
            <a:rect l="l" t="t" r="r" b="b"/>
            <a:pathLst>
              <a:path w="2048285" h="2048285">
                <a:moveTo>
                  <a:pt x="0" y="0"/>
                </a:moveTo>
                <a:lnTo>
                  <a:pt x="2048285" y="0"/>
                </a:lnTo>
                <a:lnTo>
                  <a:pt x="2048285" y="2048285"/>
                </a:lnTo>
                <a:lnTo>
                  <a:pt x="0" y="204828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Freeform 20"/>
          <p:cNvSpPr/>
          <p:nvPr/>
        </p:nvSpPr>
        <p:spPr>
          <a:xfrm>
            <a:off x="7408668" y="4873589"/>
            <a:ext cx="2894548" cy="1699889"/>
          </a:xfrm>
          <a:custGeom>
            <a:avLst/>
            <a:gdLst/>
            <a:ahLst/>
            <a:cxnLst/>
            <a:rect l="l" t="t" r="r" b="b"/>
            <a:pathLst>
              <a:path w="2894548" h="1699889">
                <a:moveTo>
                  <a:pt x="0" y="0"/>
                </a:moveTo>
                <a:lnTo>
                  <a:pt x="2894548" y="0"/>
                </a:lnTo>
                <a:lnTo>
                  <a:pt x="2894548" y="1699889"/>
                </a:lnTo>
                <a:lnTo>
                  <a:pt x="0" y="169988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1" name="TextBox 21"/>
          <p:cNvSpPr txBox="1"/>
          <p:nvPr/>
        </p:nvSpPr>
        <p:spPr>
          <a:xfrm>
            <a:off x="4850168" y="876300"/>
            <a:ext cx="8263731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Passez à l'action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4960702" y="2614604"/>
            <a:ext cx="8153197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3A7B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Transformez votre chaîne de magasins dès aujourd'hui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390486" y="7138201"/>
            <a:ext cx="2896990" cy="40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4"/>
              </a:lnSpc>
            </a:pPr>
            <a:r>
              <a:rPr lang="en-US" sz="24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Satisfaction garantie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6830332" y="7138201"/>
            <a:ext cx="4303403" cy="40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4"/>
              </a:lnSpc>
            </a:pPr>
            <a:r>
              <a:rPr lang="en-US" sz="24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Accompagnement sur-mesure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2889467" y="7138201"/>
            <a:ext cx="2758177" cy="401234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364"/>
              </a:lnSpc>
            </a:pPr>
            <a:r>
              <a:rPr lang="en-US" sz="24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Offre de lancement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4230" y="-194788"/>
            <a:ext cx="18652070" cy="10660966"/>
            <a:chOff x="0" y="0"/>
            <a:chExt cx="5222994" cy="2985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2994" cy="2985308"/>
            </a:xfrm>
            <a:custGeom>
              <a:avLst/>
              <a:gdLst/>
              <a:ahLst/>
              <a:cxnLst/>
              <a:rect l="l" t="t" r="r" b="b"/>
              <a:pathLst>
                <a:path w="5222994" h="2985308">
                  <a:moveTo>
                    <a:pt x="0" y="0"/>
                  </a:moveTo>
                  <a:lnTo>
                    <a:pt x="5222994" y="0"/>
                  </a:lnTo>
                  <a:lnTo>
                    <a:pt x="5222994" y="2985308"/>
                  </a:lnTo>
                  <a:lnTo>
                    <a:pt x="0" y="2985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22994" cy="3023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8250" y="-838263"/>
            <a:ext cx="1286950" cy="12869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20142" y="9581112"/>
            <a:ext cx="10686115" cy="106861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35367" y="-2326392"/>
            <a:ext cx="3735531" cy="37355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272617" y="8920314"/>
            <a:ext cx="3735531" cy="373553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7" name="Group 17"/>
          <p:cNvGrpSpPr/>
          <p:nvPr/>
        </p:nvGrpSpPr>
        <p:grpSpPr>
          <a:xfrm>
            <a:off x="2259029" y="4655072"/>
            <a:ext cx="13865287" cy="2902460"/>
            <a:chOff x="0" y="0"/>
            <a:chExt cx="18487049" cy="3869947"/>
          </a:xfrm>
        </p:grpSpPr>
        <p:grpSp>
          <p:nvGrpSpPr>
            <p:cNvPr id="18" name="Group 18"/>
            <p:cNvGrpSpPr/>
            <p:nvPr/>
          </p:nvGrpSpPr>
          <p:grpSpPr>
            <a:xfrm>
              <a:off x="15388069" y="2977971"/>
              <a:ext cx="3094990" cy="891976"/>
              <a:chOff x="0" y="0"/>
              <a:chExt cx="919958" cy="265132"/>
            </a:xfrm>
          </p:grpSpPr>
          <p:sp>
            <p:nvSpPr>
              <p:cNvPr id="19" name="Freeform 19"/>
              <p:cNvSpPr/>
              <p:nvPr/>
            </p:nvSpPr>
            <p:spPr>
              <a:xfrm>
                <a:off x="0" y="0"/>
                <a:ext cx="919958" cy="265132"/>
              </a:xfrm>
              <a:custGeom>
                <a:avLst/>
                <a:gdLst/>
                <a:ahLst/>
                <a:cxnLst/>
                <a:rect l="l" t="t" r="r" b="b"/>
                <a:pathLst>
                  <a:path w="919958" h="265132">
                    <a:moveTo>
                      <a:pt x="0" y="0"/>
                    </a:moveTo>
                    <a:lnTo>
                      <a:pt x="919958" y="0"/>
                    </a:lnTo>
                    <a:lnTo>
                      <a:pt x="919958" y="265132"/>
                    </a:lnTo>
                    <a:lnTo>
                      <a:pt x="0" y="265132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0" name="TextBox 20"/>
              <p:cNvSpPr txBox="1"/>
              <p:nvPr/>
            </p:nvSpPr>
            <p:spPr>
              <a:xfrm>
                <a:off x="0" y="-38100"/>
                <a:ext cx="919958" cy="3032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grpSp>
          <p:nvGrpSpPr>
            <p:cNvPr id="21" name="Group 21"/>
            <p:cNvGrpSpPr/>
            <p:nvPr/>
          </p:nvGrpSpPr>
          <p:grpSpPr>
            <a:xfrm>
              <a:off x="0" y="2977971"/>
              <a:ext cx="3210869" cy="891976"/>
              <a:chOff x="0" y="0"/>
              <a:chExt cx="954402" cy="265132"/>
            </a:xfrm>
          </p:grpSpPr>
          <p:sp>
            <p:nvSpPr>
              <p:cNvPr id="22" name="Freeform 22"/>
              <p:cNvSpPr/>
              <p:nvPr/>
            </p:nvSpPr>
            <p:spPr>
              <a:xfrm>
                <a:off x="0" y="0"/>
                <a:ext cx="954402" cy="265132"/>
              </a:xfrm>
              <a:custGeom>
                <a:avLst/>
                <a:gdLst/>
                <a:ahLst/>
                <a:cxnLst/>
                <a:rect l="l" t="t" r="r" b="b"/>
                <a:pathLst>
                  <a:path w="954402" h="265132">
                    <a:moveTo>
                      <a:pt x="0" y="0"/>
                    </a:moveTo>
                    <a:lnTo>
                      <a:pt x="954402" y="0"/>
                    </a:lnTo>
                    <a:lnTo>
                      <a:pt x="954402" y="265132"/>
                    </a:lnTo>
                    <a:lnTo>
                      <a:pt x="0" y="265132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3" name="TextBox 23"/>
              <p:cNvSpPr txBox="1"/>
              <p:nvPr/>
            </p:nvSpPr>
            <p:spPr>
              <a:xfrm>
                <a:off x="0" y="-38100"/>
                <a:ext cx="954402" cy="3032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4" name="Freeform 24"/>
            <p:cNvSpPr/>
            <p:nvPr/>
          </p:nvSpPr>
          <p:spPr>
            <a:xfrm>
              <a:off x="0" y="0"/>
              <a:ext cx="3210869" cy="2977971"/>
            </a:xfrm>
            <a:custGeom>
              <a:avLst/>
              <a:gdLst/>
              <a:ahLst/>
              <a:cxnLst/>
              <a:rect l="l" t="t" r="r" b="b"/>
              <a:pathLst>
                <a:path w="3210869" h="2977971">
                  <a:moveTo>
                    <a:pt x="0" y="0"/>
                  </a:moveTo>
                  <a:lnTo>
                    <a:pt x="3210869" y="0"/>
                  </a:lnTo>
                  <a:lnTo>
                    <a:pt x="3210869" y="2977971"/>
                  </a:lnTo>
                  <a:lnTo>
                    <a:pt x="0" y="2977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3595" t="-32705" r="-61661" b="-50660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25" name="Group 25"/>
            <p:cNvGrpSpPr/>
            <p:nvPr/>
          </p:nvGrpSpPr>
          <p:grpSpPr>
            <a:xfrm>
              <a:off x="3841827" y="2977971"/>
              <a:ext cx="3210869" cy="891976"/>
              <a:chOff x="0" y="0"/>
              <a:chExt cx="954402" cy="265132"/>
            </a:xfrm>
          </p:grpSpPr>
          <p:sp>
            <p:nvSpPr>
              <p:cNvPr id="26" name="Freeform 26"/>
              <p:cNvSpPr/>
              <p:nvPr/>
            </p:nvSpPr>
            <p:spPr>
              <a:xfrm>
                <a:off x="0" y="0"/>
                <a:ext cx="954402" cy="265132"/>
              </a:xfrm>
              <a:custGeom>
                <a:avLst/>
                <a:gdLst/>
                <a:ahLst/>
                <a:cxnLst/>
                <a:rect l="l" t="t" r="r" b="b"/>
                <a:pathLst>
                  <a:path w="954402" h="265132">
                    <a:moveTo>
                      <a:pt x="0" y="0"/>
                    </a:moveTo>
                    <a:lnTo>
                      <a:pt x="954402" y="0"/>
                    </a:lnTo>
                    <a:lnTo>
                      <a:pt x="954402" y="265132"/>
                    </a:lnTo>
                    <a:lnTo>
                      <a:pt x="0" y="265132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27" name="TextBox 27"/>
              <p:cNvSpPr txBox="1"/>
              <p:nvPr/>
            </p:nvSpPr>
            <p:spPr>
              <a:xfrm>
                <a:off x="0" y="-38100"/>
                <a:ext cx="954402" cy="3032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28" name="Freeform 28"/>
            <p:cNvSpPr/>
            <p:nvPr/>
          </p:nvSpPr>
          <p:spPr>
            <a:xfrm>
              <a:off x="3841827" y="0"/>
              <a:ext cx="3210869" cy="2977971"/>
            </a:xfrm>
            <a:custGeom>
              <a:avLst/>
              <a:gdLst/>
              <a:ahLst/>
              <a:cxnLst/>
              <a:rect l="l" t="t" r="r" b="b"/>
              <a:pathLst>
                <a:path w="3210869" h="2977971">
                  <a:moveTo>
                    <a:pt x="0" y="0"/>
                  </a:moveTo>
                  <a:lnTo>
                    <a:pt x="3210869" y="0"/>
                  </a:lnTo>
                  <a:lnTo>
                    <a:pt x="3210869" y="2977971"/>
                  </a:lnTo>
                  <a:lnTo>
                    <a:pt x="0" y="2977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35296" t="-39072" r="-119173" b="-272742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29" name="Group 29"/>
            <p:cNvGrpSpPr/>
            <p:nvPr/>
          </p:nvGrpSpPr>
          <p:grpSpPr>
            <a:xfrm>
              <a:off x="7683836" y="2977971"/>
              <a:ext cx="3210869" cy="891976"/>
              <a:chOff x="0" y="0"/>
              <a:chExt cx="954402" cy="265132"/>
            </a:xfrm>
          </p:grpSpPr>
          <p:sp>
            <p:nvSpPr>
              <p:cNvPr id="30" name="Freeform 30"/>
              <p:cNvSpPr/>
              <p:nvPr/>
            </p:nvSpPr>
            <p:spPr>
              <a:xfrm>
                <a:off x="0" y="0"/>
                <a:ext cx="954402" cy="265132"/>
              </a:xfrm>
              <a:custGeom>
                <a:avLst/>
                <a:gdLst/>
                <a:ahLst/>
                <a:cxnLst/>
                <a:rect l="l" t="t" r="r" b="b"/>
                <a:pathLst>
                  <a:path w="954402" h="265132">
                    <a:moveTo>
                      <a:pt x="0" y="0"/>
                    </a:moveTo>
                    <a:lnTo>
                      <a:pt x="954402" y="0"/>
                    </a:lnTo>
                    <a:lnTo>
                      <a:pt x="954402" y="265132"/>
                    </a:lnTo>
                    <a:lnTo>
                      <a:pt x="0" y="265132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1" name="TextBox 31"/>
              <p:cNvSpPr txBox="1"/>
              <p:nvPr/>
            </p:nvSpPr>
            <p:spPr>
              <a:xfrm>
                <a:off x="0" y="-38100"/>
                <a:ext cx="954402" cy="3032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2" name="Freeform 32"/>
            <p:cNvSpPr/>
            <p:nvPr/>
          </p:nvSpPr>
          <p:spPr>
            <a:xfrm>
              <a:off x="7683836" y="0"/>
              <a:ext cx="3210869" cy="2977971"/>
            </a:xfrm>
            <a:custGeom>
              <a:avLst/>
              <a:gdLst/>
              <a:ahLst/>
              <a:cxnLst/>
              <a:rect l="l" t="t" r="r" b="b"/>
              <a:pathLst>
                <a:path w="3210869" h="2977971">
                  <a:moveTo>
                    <a:pt x="0" y="0"/>
                  </a:moveTo>
                  <a:lnTo>
                    <a:pt x="3210869" y="0"/>
                  </a:lnTo>
                  <a:lnTo>
                    <a:pt x="3210869" y="2977971"/>
                  </a:lnTo>
                  <a:lnTo>
                    <a:pt x="0" y="2977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 l="-70860" t="-14653" r="-19494" b="-22089"/>
              </a:stretch>
            </a:blipFill>
          </p:spPr>
          <p:txBody>
            <a:bodyPr/>
            <a:lstStyle/>
            <a:p>
              <a:endParaRPr lang="fr-FR"/>
            </a:p>
          </p:txBody>
        </p:sp>
        <p:grpSp>
          <p:nvGrpSpPr>
            <p:cNvPr id="33" name="Group 33"/>
            <p:cNvGrpSpPr/>
            <p:nvPr/>
          </p:nvGrpSpPr>
          <p:grpSpPr>
            <a:xfrm>
              <a:off x="11525845" y="2977971"/>
              <a:ext cx="3210869" cy="891976"/>
              <a:chOff x="0" y="0"/>
              <a:chExt cx="954402" cy="265132"/>
            </a:xfrm>
          </p:grpSpPr>
          <p:sp>
            <p:nvSpPr>
              <p:cNvPr id="34" name="Freeform 34"/>
              <p:cNvSpPr/>
              <p:nvPr/>
            </p:nvSpPr>
            <p:spPr>
              <a:xfrm>
                <a:off x="0" y="0"/>
                <a:ext cx="954402" cy="265132"/>
              </a:xfrm>
              <a:custGeom>
                <a:avLst/>
                <a:gdLst/>
                <a:ahLst/>
                <a:cxnLst/>
                <a:rect l="l" t="t" r="r" b="b"/>
                <a:pathLst>
                  <a:path w="954402" h="265132">
                    <a:moveTo>
                      <a:pt x="0" y="0"/>
                    </a:moveTo>
                    <a:lnTo>
                      <a:pt x="954402" y="0"/>
                    </a:lnTo>
                    <a:lnTo>
                      <a:pt x="954402" y="265132"/>
                    </a:lnTo>
                    <a:lnTo>
                      <a:pt x="0" y="265132"/>
                    </a:lnTo>
                    <a:close/>
                  </a:path>
                </a:pathLst>
              </a:custGeom>
              <a:solidFill>
                <a:srgbClr val="145DA0"/>
              </a:solidFill>
              <a:ln cap="sq">
                <a:noFill/>
                <a:prstDash val="solid"/>
                <a:miter/>
              </a:ln>
            </p:spPr>
            <p:txBody>
              <a:bodyPr/>
              <a:lstStyle/>
              <a:p>
                <a:endParaRPr lang="fr-FR"/>
              </a:p>
            </p:txBody>
          </p:sp>
          <p:sp>
            <p:nvSpPr>
              <p:cNvPr id="35" name="TextBox 35"/>
              <p:cNvSpPr txBox="1"/>
              <p:nvPr/>
            </p:nvSpPr>
            <p:spPr>
              <a:xfrm>
                <a:off x="0" y="-38100"/>
                <a:ext cx="954402" cy="303232"/>
              </a:xfrm>
              <a:prstGeom prst="rect">
                <a:avLst/>
              </a:prstGeom>
            </p:spPr>
            <p:txBody>
              <a:bodyPr lIns="50800" tIns="50800" rIns="50800" bIns="50800" rtlCol="0" anchor="ctr"/>
              <a:lstStyle/>
              <a:p>
                <a:pPr marL="0" lvl="0" indent="0" algn="ctr">
                  <a:lnSpc>
                    <a:spcPts val="2659"/>
                  </a:lnSpc>
                  <a:spcBef>
                    <a:spcPct val="0"/>
                  </a:spcBef>
                </a:pPr>
                <a:endParaRPr/>
              </a:p>
            </p:txBody>
          </p:sp>
        </p:grpSp>
        <p:sp>
          <p:nvSpPr>
            <p:cNvPr id="36" name="Freeform 36"/>
            <p:cNvSpPr/>
            <p:nvPr/>
          </p:nvSpPr>
          <p:spPr>
            <a:xfrm>
              <a:off x="11525845" y="0"/>
              <a:ext cx="3210869" cy="2977971"/>
            </a:xfrm>
            <a:custGeom>
              <a:avLst/>
              <a:gdLst/>
              <a:ahLst/>
              <a:cxnLst/>
              <a:rect l="l" t="t" r="r" b="b"/>
              <a:pathLst>
                <a:path w="3210869" h="2977971">
                  <a:moveTo>
                    <a:pt x="0" y="0"/>
                  </a:moveTo>
                  <a:lnTo>
                    <a:pt x="3210869" y="0"/>
                  </a:lnTo>
                  <a:lnTo>
                    <a:pt x="3210869" y="2977971"/>
                  </a:lnTo>
                  <a:lnTo>
                    <a:pt x="0" y="29779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63141" t="-7055" r="-47287" b="-44107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7" name="Freeform 37"/>
            <p:cNvSpPr/>
            <p:nvPr/>
          </p:nvSpPr>
          <p:spPr>
            <a:xfrm>
              <a:off x="0" y="0"/>
              <a:ext cx="3210869" cy="3105133"/>
            </a:xfrm>
            <a:custGeom>
              <a:avLst/>
              <a:gdLst/>
              <a:ahLst/>
              <a:cxnLst/>
              <a:rect l="l" t="t" r="r" b="b"/>
              <a:pathLst>
                <a:path w="3210869" h="3105133">
                  <a:moveTo>
                    <a:pt x="0" y="0"/>
                  </a:moveTo>
                  <a:lnTo>
                    <a:pt x="3210869" y="0"/>
                  </a:lnTo>
                  <a:lnTo>
                    <a:pt x="3210869" y="3105133"/>
                  </a:lnTo>
                  <a:lnTo>
                    <a:pt x="0" y="3105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 t="-1702" b="-1702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8" name="Freeform 38"/>
            <p:cNvSpPr/>
            <p:nvPr/>
          </p:nvSpPr>
          <p:spPr>
            <a:xfrm>
              <a:off x="3842009" y="0"/>
              <a:ext cx="3210869" cy="3105133"/>
            </a:xfrm>
            <a:custGeom>
              <a:avLst/>
              <a:gdLst/>
              <a:ahLst/>
              <a:cxnLst/>
              <a:rect l="l" t="t" r="r" b="b"/>
              <a:pathLst>
                <a:path w="3210869" h="3105133">
                  <a:moveTo>
                    <a:pt x="0" y="0"/>
                  </a:moveTo>
                  <a:lnTo>
                    <a:pt x="3210869" y="0"/>
                  </a:lnTo>
                  <a:lnTo>
                    <a:pt x="3210869" y="3105133"/>
                  </a:lnTo>
                  <a:lnTo>
                    <a:pt x="0" y="3105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t="-1702" b="-1702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39" name="Freeform 39"/>
            <p:cNvSpPr/>
            <p:nvPr/>
          </p:nvSpPr>
          <p:spPr>
            <a:xfrm>
              <a:off x="7683836" y="0"/>
              <a:ext cx="3210869" cy="3105133"/>
            </a:xfrm>
            <a:custGeom>
              <a:avLst/>
              <a:gdLst/>
              <a:ahLst/>
              <a:cxnLst/>
              <a:rect l="l" t="t" r="r" b="b"/>
              <a:pathLst>
                <a:path w="3210869" h="3105133">
                  <a:moveTo>
                    <a:pt x="0" y="0"/>
                  </a:moveTo>
                  <a:lnTo>
                    <a:pt x="3210869" y="0"/>
                  </a:lnTo>
                  <a:lnTo>
                    <a:pt x="3210869" y="3105133"/>
                  </a:lnTo>
                  <a:lnTo>
                    <a:pt x="0" y="3105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 t="-6509" b="-48694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0" name="Freeform 40"/>
            <p:cNvSpPr/>
            <p:nvPr/>
          </p:nvSpPr>
          <p:spPr>
            <a:xfrm>
              <a:off x="11525845" y="0"/>
              <a:ext cx="3210869" cy="3105133"/>
            </a:xfrm>
            <a:custGeom>
              <a:avLst/>
              <a:gdLst/>
              <a:ahLst/>
              <a:cxnLst/>
              <a:rect l="l" t="t" r="r" b="b"/>
              <a:pathLst>
                <a:path w="3210869" h="3105133">
                  <a:moveTo>
                    <a:pt x="0" y="0"/>
                  </a:moveTo>
                  <a:lnTo>
                    <a:pt x="3210869" y="0"/>
                  </a:lnTo>
                  <a:lnTo>
                    <a:pt x="3210869" y="3105133"/>
                  </a:lnTo>
                  <a:lnTo>
                    <a:pt x="0" y="310513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9"/>
              <a:stretch>
                <a:fillRect l="-18708" r="-18708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41" name="TextBox 41"/>
            <p:cNvSpPr txBox="1"/>
            <p:nvPr/>
          </p:nvSpPr>
          <p:spPr>
            <a:xfrm>
              <a:off x="318851" y="3108810"/>
              <a:ext cx="2573167" cy="32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5"/>
                </a:lnSpc>
              </a:pPr>
              <a:r>
                <a:rPr lang="en-US" sz="1475" b="1" spc="28">
                  <a:solidFill>
                    <a:srgbClr val="FDFDF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Lucas Fixari</a:t>
              </a:r>
            </a:p>
          </p:txBody>
        </p:sp>
        <p:sp>
          <p:nvSpPr>
            <p:cNvPr id="42" name="TextBox 42"/>
            <p:cNvSpPr txBox="1"/>
            <p:nvPr/>
          </p:nvSpPr>
          <p:spPr>
            <a:xfrm>
              <a:off x="318851" y="3440681"/>
              <a:ext cx="2573167" cy="260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endParaRPr/>
            </a:p>
          </p:txBody>
        </p:sp>
        <p:sp>
          <p:nvSpPr>
            <p:cNvPr id="43" name="TextBox 43"/>
            <p:cNvSpPr txBox="1"/>
            <p:nvPr/>
          </p:nvSpPr>
          <p:spPr>
            <a:xfrm>
              <a:off x="4160678" y="3108810"/>
              <a:ext cx="2573167" cy="32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5"/>
                </a:lnSpc>
              </a:pPr>
              <a:r>
                <a:rPr lang="en-US" sz="1475" b="1" spc="28">
                  <a:solidFill>
                    <a:srgbClr val="FDFDF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Massoud Shams</a:t>
              </a:r>
            </a:p>
          </p:txBody>
        </p:sp>
        <p:sp>
          <p:nvSpPr>
            <p:cNvPr id="44" name="TextBox 44"/>
            <p:cNvSpPr txBox="1"/>
            <p:nvPr/>
          </p:nvSpPr>
          <p:spPr>
            <a:xfrm>
              <a:off x="3825158" y="3440681"/>
              <a:ext cx="3227538" cy="260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 spc="-22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 Développeur full stack </a:t>
              </a:r>
            </a:p>
          </p:txBody>
        </p:sp>
        <p:sp>
          <p:nvSpPr>
            <p:cNvPr id="45" name="TextBox 45"/>
            <p:cNvSpPr txBox="1"/>
            <p:nvPr/>
          </p:nvSpPr>
          <p:spPr>
            <a:xfrm>
              <a:off x="8002687" y="3108810"/>
              <a:ext cx="2573167" cy="32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5"/>
                </a:lnSpc>
              </a:pPr>
              <a:r>
                <a:rPr lang="en-US" sz="1475" b="1" spc="28">
                  <a:solidFill>
                    <a:srgbClr val="FDFDF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William Woziwoda</a:t>
              </a:r>
            </a:p>
          </p:txBody>
        </p:sp>
        <p:sp>
          <p:nvSpPr>
            <p:cNvPr id="46" name="TextBox 46"/>
            <p:cNvSpPr txBox="1"/>
            <p:nvPr/>
          </p:nvSpPr>
          <p:spPr>
            <a:xfrm>
              <a:off x="8002687" y="3440681"/>
              <a:ext cx="2573167" cy="260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endParaRPr/>
            </a:p>
          </p:txBody>
        </p:sp>
        <p:sp>
          <p:nvSpPr>
            <p:cNvPr id="47" name="TextBox 47"/>
            <p:cNvSpPr txBox="1"/>
            <p:nvPr/>
          </p:nvSpPr>
          <p:spPr>
            <a:xfrm>
              <a:off x="11844696" y="3108810"/>
              <a:ext cx="2573167" cy="32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5"/>
                </a:lnSpc>
              </a:pPr>
              <a:r>
                <a:rPr lang="en-US" sz="1475" b="1" spc="28">
                  <a:solidFill>
                    <a:srgbClr val="FDFDF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Pierre Rochette</a:t>
              </a:r>
            </a:p>
          </p:txBody>
        </p:sp>
        <p:sp>
          <p:nvSpPr>
            <p:cNvPr id="48" name="TextBox 48"/>
            <p:cNvSpPr txBox="1"/>
            <p:nvPr/>
          </p:nvSpPr>
          <p:spPr>
            <a:xfrm>
              <a:off x="11844696" y="3440681"/>
              <a:ext cx="2573167" cy="260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endParaRPr/>
            </a:p>
          </p:txBody>
        </p:sp>
        <p:sp>
          <p:nvSpPr>
            <p:cNvPr id="49" name="TextBox 49"/>
            <p:cNvSpPr txBox="1"/>
            <p:nvPr/>
          </p:nvSpPr>
          <p:spPr>
            <a:xfrm>
              <a:off x="318851" y="3444698"/>
              <a:ext cx="2573167" cy="260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 spc="-22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Développeur, Chef de projet</a:t>
              </a:r>
            </a:p>
          </p:txBody>
        </p:sp>
        <p:sp>
          <p:nvSpPr>
            <p:cNvPr id="50" name="TextBox 50"/>
            <p:cNvSpPr txBox="1"/>
            <p:nvPr/>
          </p:nvSpPr>
          <p:spPr>
            <a:xfrm>
              <a:off x="7999132" y="3444698"/>
              <a:ext cx="2573167" cy="260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 spc="-22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Développeur,  Intégrateur</a:t>
              </a:r>
            </a:p>
          </p:txBody>
        </p:sp>
        <p:sp>
          <p:nvSpPr>
            <p:cNvPr id="51" name="TextBox 51"/>
            <p:cNvSpPr txBox="1"/>
            <p:nvPr/>
          </p:nvSpPr>
          <p:spPr>
            <a:xfrm>
              <a:off x="11678853" y="3444698"/>
              <a:ext cx="2904852" cy="260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 spc="-22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Développeur, Automatisateur</a:t>
              </a:r>
            </a:p>
          </p:txBody>
        </p:sp>
        <p:sp>
          <p:nvSpPr>
            <p:cNvPr id="52" name="Freeform 52"/>
            <p:cNvSpPr/>
            <p:nvPr/>
          </p:nvSpPr>
          <p:spPr>
            <a:xfrm>
              <a:off x="15388069" y="0"/>
              <a:ext cx="3098981" cy="3096110"/>
            </a:xfrm>
            <a:custGeom>
              <a:avLst/>
              <a:gdLst/>
              <a:ahLst/>
              <a:cxnLst/>
              <a:rect l="l" t="t" r="r" b="b"/>
              <a:pathLst>
                <a:path w="3098981" h="3096110">
                  <a:moveTo>
                    <a:pt x="0" y="0"/>
                  </a:moveTo>
                  <a:lnTo>
                    <a:pt x="3098980" y="0"/>
                  </a:lnTo>
                  <a:lnTo>
                    <a:pt x="3098980" y="3096110"/>
                  </a:lnTo>
                  <a:lnTo>
                    <a:pt x="0" y="309611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t="-9902" b="-24264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53" name="TextBox 53"/>
            <p:cNvSpPr txBox="1"/>
            <p:nvPr/>
          </p:nvSpPr>
          <p:spPr>
            <a:xfrm>
              <a:off x="15695413" y="3108810"/>
              <a:ext cx="2480302" cy="329121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2065"/>
                </a:lnSpc>
              </a:pPr>
              <a:r>
                <a:rPr lang="en-US" sz="1475" b="1" spc="28">
                  <a:solidFill>
                    <a:srgbClr val="FDFDFD"/>
                  </a:solidFill>
                  <a:latin typeface="Poppins Bold"/>
                  <a:ea typeface="Poppins Bold"/>
                  <a:cs typeface="Poppins Bold"/>
                  <a:sym typeface="Poppins Bold"/>
                </a:rPr>
                <a:t>Eric Wagner</a:t>
              </a:r>
            </a:p>
          </p:txBody>
        </p:sp>
        <p:sp>
          <p:nvSpPr>
            <p:cNvPr id="54" name="TextBox 54"/>
            <p:cNvSpPr txBox="1"/>
            <p:nvPr/>
          </p:nvSpPr>
          <p:spPr>
            <a:xfrm>
              <a:off x="15691986" y="3444698"/>
              <a:ext cx="2480302" cy="260326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1570"/>
                </a:lnSpc>
              </a:pPr>
              <a:r>
                <a:rPr lang="en-US" sz="1121" spc="-22">
                  <a:solidFill>
                    <a:srgbClr val="FDFDFD"/>
                  </a:solidFill>
                  <a:latin typeface="Poppins"/>
                  <a:ea typeface="Poppins"/>
                  <a:cs typeface="Poppins"/>
                  <a:sym typeface="Poppins"/>
                </a:rPr>
                <a:t>Développeur,  Designeur</a:t>
              </a:r>
            </a:p>
          </p:txBody>
        </p:sp>
      </p:grpSp>
      <p:sp>
        <p:nvSpPr>
          <p:cNvPr id="55" name="TextBox 55"/>
          <p:cNvSpPr txBox="1"/>
          <p:nvPr/>
        </p:nvSpPr>
        <p:spPr>
          <a:xfrm>
            <a:off x="5639155" y="876300"/>
            <a:ext cx="6685756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Notre équipe</a:t>
            </a:r>
          </a:p>
        </p:txBody>
      </p:sp>
      <p:sp>
        <p:nvSpPr>
          <p:cNvPr id="56" name="TextBox 56"/>
          <p:cNvSpPr txBox="1"/>
          <p:nvPr/>
        </p:nvSpPr>
        <p:spPr>
          <a:xfrm>
            <a:off x="4960702" y="2614604"/>
            <a:ext cx="8153197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3A7B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 experts passionnés, une vision commune</a:t>
            </a:r>
          </a:p>
        </p:txBody>
      </p:sp>
      <p:sp>
        <p:nvSpPr>
          <p:cNvPr id="57" name="TextBox 57"/>
          <p:cNvSpPr txBox="1"/>
          <p:nvPr/>
        </p:nvSpPr>
        <p:spPr>
          <a:xfrm>
            <a:off x="6069176" y="9249637"/>
            <a:ext cx="1860227" cy="20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0"/>
              </a:lnSpc>
            </a:pPr>
            <a:endParaRPr/>
          </a:p>
        </p:txBody>
      </p:sp>
      <p:sp>
        <p:nvSpPr>
          <p:cNvPr id="58" name="TextBox 58"/>
          <p:cNvSpPr txBox="1"/>
          <p:nvPr/>
        </p:nvSpPr>
        <p:spPr>
          <a:xfrm>
            <a:off x="11624073" y="9249637"/>
            <a:ext cx="1860227" cy="20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0"/>
              </a:lnSpc>
            </a:pPr>
            <a:endParaRPr/>
          </a:p>
        </p:txBody>
      </p:sp>
      <p:sp>
        <p:nvSpPr>
          <p:cNvPr id="59" name="TextBox 59"/>
          <p:cNvSpPr txBox="1"/>
          <p:nvPr/>
        </p:nvSpPr>
        <p:spPr>
          <a:xfrm>
            <a:off x="14401587" y="9249637"/>
            <a:ext cx="1860227" cy="2047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570"/>
              </a:lnSpc>
            </a:pP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18274" y="3118236"/>
            <a:ext cx="2613546" cy="2613546"/>
          </a:xfrm>
          <a:custGeom>
            <a:avLst/>
            <a:gdLst/>
            <a:ahLst/>
            <a:cxnLst/>
            <a:rect l="l" t="t" r="r" b="b"/>
            <a:pathLst>
              <a:path w="2613546" h="2613546">
                <a:moveTo>
                  <a:pt x="0" y="0"/>
                </a:moveTo>
                <a:lnTo>
                  <a:pt x="2613547" y="0"/>
                </a:lnTo>
                <a:lnTo>
                  <a:pt x="2613547" y="2613547"/>
                </a:lnTo>
                <a:lnTo>
                  <a:pt x="0" y="2613547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13208175" y="3179860"/>
            <a:ext cx="2460009" cy="2460009"/>
          </a:xfrm>
          <a:custGeom>
            <a:avLst/>
            <a:gdLst/>
            <a:ahLst/>
            <a:cxnLst/>
            <a:rect l="l" t="t" r="r" b="b"/>
            <a:pathLst>
              <a:path w="2460009" h="2460009">
                <a:moveTo>
                  <a:pt x="0" y="0"/>
                </a:moveTo>
                <a:lnTo>
                  <a:pt x="2460009" y="0"/>
                </a:lnTo>
                <a:lnTo>
                  <a:pt x="2460009" y="2460009"/>
                </a:lnTo>
                <a:lnTo>
                  <a:pt x="0" y="24600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7875473" y="3102815"/>
            <a:ext cx="2537055" cy="2537055"/>
          </a:xfrm>
          <a:custGeom>
            <a:avLst/>
            <a:gdLst/>
            <a:ahLst/>
            <a:cxnLst/>
            <a:rect l="l" t="t" r="r" b="b"/>
            <a:pathLst>
              <a:path w="2537055" h="2537055">
                <a:moveTo>
                  <a:pt x="0" y="0"/>
                </a:moveTo>
                <a:lnTo>
                  <a:pt x="2537054" y="0"/>
                </a:lnTo>
                <a:lnTo>
                  <a:pt x="2537054" y="2537054"/>
                </a:lnTo>
                <a:lnTo>
                  <a:pt x="0" y="253705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TextBox 8"/>
          <p:cNvSpPr txBox="1"/>
          <p:nvPr/>
        </p:nvSpPr>
        <p:spPr>
          <a:xfrm>
            <a:off x="6461596" y="952500"/>
            <a:ext cx="5364807" cy="7620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6299"/>
              </a:lnSpc>
            </a:pPr>
            <a:r>
              <a:rPr lang="en-US" sz="45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Contexte du projet</a:t>
            </a:r>
          </a:p>
        </p:txBody>
      </p:sp>
      <p:sp>
        <p:nvSpPr>
          <p:cNvPr id="9" name="TextBox 9"/>
          <p:cNvSpPr txBox="1"/>
          <p:nvPr/>
        </p:nvSpPr>
        <p:spPr>
          <a:xfrm>
            <a:off x="5155052" y="2027228"/>
            <a:ext cx="7977896" cy="6889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5599"/>
              </a:lnSpc>
            </a:pPr>
            <a:endParaRPr lang="en-US" sz="3999" dirty="0">
              <a:solidFill>
                <a:schemeClr val="tx2"/>
              </a:solidFill>
              <a:latin typeface="Questrial"/>
              <a:ea typeface="Questrial"/>
              <a:cs typeface="Questrial"/>
              <a:sym typeface="Questrial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1939101" y="6076666"/>
            <a:ext cx="3971893" cy="34988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45DA0"/>
                </a:solidFill>
                <a:latin typeface="Open Sans"/>
                <a:ea typeface="Open Sans"/>
                <a:cs typeface="Open Sans"/>
                <a:sym typeface="Open Sans"/>
              </a:rPr>
              <a:t>Une </a:t>
            </a:r>
            <a:r>
              <a:rPr lang="en-US" sz="25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application web</a:t>
            </a:r>
            <a:r>
              <a:rPr lang="en-US" sz="2500">
                <a:solidFill>
                  <a:srgbClr val="145DA0"/>
                </a:solidFill>
                <a:latin typeface="Open Sans"/>
                <a:ea typeface="Open Sans"/>
                <a:cs typeface="Open Sans"/>
                <a:sym typeface="Open Sans"/>
              </a:rPr>
              <a:t> interne à l’entreprise, visant à optimiser leurs processus d’approvisionnement via l’affichage d’indicateurs de performance et d’outils de supervision.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7158054" y="6076666"/>
            <a:ext cx="3971893" cy="30606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45DA0"/>
                </a:solidFill>
                <a:latin typeface="Open Sans"/>
                <a:ea typeface="Open Sans"/>
                <a:cs typeface="Open Sans"/>
                <a:sym typeface="Open Sans"/>
              </a:rPr>
              <a:t>Une </a:t>
            </a:r>
            <a:r>
              <a:rPr lang="en-US" sz="25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application mobile</a:t>
            </a:r>
            <a:r>
              <a:rPr lang="en-US" sz="2500">
                <a:solidFill>
                  <a:srgbClr val="145DA0"/>
                </a:solidFill>
                <a:latin typeface="Open Sans"/>
                <a:ea typeface="Open Sans"/>
                <a:cs typeface="Open Sans"/>
                <a:sym typeface="Open Sans"/>
              </a:rPr>
              <a:t> à destination des clients, servant de boutique en ligne. Un accent particulier devra être mis sur l’interface et l’expérience utilisateur.</a:t>
            </a:r>
          </a:p>
        </p:txBody>
      </p:sp>
      <p:sp>
        <p:nvSpPr>
          <p:cNvPr id="12" name="TextBox 12"/>
          <p:cNvSpPr txBox="1"/>
          <p:nvPr/>
        </p:nvSpPr>
        <p:spPr>
          <a:xfrm>
            <a:off x="12453775" y="6076666"/>
            <a:ext cx="3971893" cy="218439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3500"/>
              </a:lnSpc>
            </a:pPr>
            <a:r>
              <a:rPr lang="en-US" sz="2500">
                <a:solidFill>
                  <a:srgbClr val="145DA0"/>
                </a:solidFill>
                <a:latin typeface="Open Sans"/>
                <a:ea typeface="Open Sans"/>
                <a:cs typeface="Open Sans"/>
                <a:sym typeface="Open Sans"/>
              </a:rPr>
              <a:t>Un </a:t>
            </a:r>
            <a:r>
              <a:rPr lang="en-US" sz="25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déploiement et une intégration continue </a:t>
            </a:r>
            <a:r>
              <a:rPr lang="en-US" sz="2500">
                <a:solidFill>
                  <a:srgbClr val="145DA0"/>
                </a:solidFill>
                <a:latin typeface="Open Sans"/>
                <a:ea typeface="Open Sans"/>
                <a:cs typeface="Open Sans"/>
                <a:sym typeface="Open Sans"/>
              </a:rPr>
              <a:t>avec des outils collaboratifs sur un serveur privé.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12292410" y="1028700"/>
            <a:ext cx="4011611" cy="3528596"/>
            <a:chOff x="0" y="0"/>
            <a:chExt cx="5348814" cy="4704794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5221653" cy="2094399"/>
            </a:xfrm>
            <a:custGeom>
              <a:avLst/>
              <a:gdLst/>
              <a:ahLst/>
              <a:cxnLst/>
              <a:rect l="l" t="t" r="r" b="b"/>
              <a:pathLst>
                <a:path w="5221653" h="2094399">
                  <a:moveTo>
                    <a:pt x="0" y="0"/>
                  </a:moveTo>
                  <a:lnTo>
                    <a:pt x="5221653" y="0"/>
                  </a:lnTo>
                  <a:lnTo>
                    <a:pt x="5221653" y="2094399"/>
                  </a:lnTo>
                  <a:lnTo>
                    <a:pt x="0" y="209439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-9442" t="-85997" r="-10541" b="-78463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2094399"/>
              <a:ext cx="5348814" cy="1470290"/>
            </a:xfrm>
            <a:custGeom>
              <a:avLst/>
              <a:gdLst/>
              <a:ahLst/>
              <a:cxnLst/>
              <a:rect l="l" t="t" r="r" b="b"/>
              <a:pathLst>
                <a:path w="5348814" h="1470290">
                  <a:moveTo>
                    <a:pt x="0" y="0"/>
                  </a:moveTo>
                  <a:lnTo>
                    <a:pt x="5348814" y="0"/>
                  </a:lnTo>
                  <a:lnTo>
                    <a:pt x="5348814" y="1470291"/>
                  </a:lnTo>
                  <a:lnTo>
                    <a:pt x="0" y="147029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 l="-1773" t="-22247" r="-2879" b="-20523"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2168888" y="3940676"/>
              <a:ext cx="1011039" cy="764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API</a:t>
              </a:r>
            </a:p>
          </p:txBody>
        </p:sp>
      </p:grpSp>
      <p:sp>
        <p:nvSpPr>
          <p:cNvPr id="9" name="TextBox 9"/>
          <p:cNvSpPr txBox="1"/>
          <p:nvPr/>
        </p:nvSpPr>
        <p:spPr>
          <a:xfrm>
            <a:off x="5201579" y="942975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Technologies</a:t>
            </a:r>
          </a:p>
        </p:txBody>
      </p:sp>
      <p:grpSp>
        <p:nvGrpSpPr>
          <p:cNvPr id="10" name="Group 10"/>
          <p:cNvGrpSpPr/>
          <p:nvPr/>
        </p:nvGrpSpPr>
        <p:grpSpPr>
          <a:xfrm>
            <a:off x="2145134" y="1028700"/>
            <a:ext cx="3317647" cy="5350742"/>
            <a:chOff x="0" y="0"/>
            <a:chExt cx="4423529" cy="7134323"/>
          </a:xfrm>
        </p:grpSpPr>
        <p:sp>
          <p:nvSpPr>
            <p:cNvPr id="11" name="Freeform 11"/>
            <p:cNvSpPr/>
            <p:nvPr/>
          </p:nvSpPr>
          <p:spPr>
            <a:xfrm>
              <a:off x="0" y="0"/>
              <a:ext cx="4423529" cy="4427853"/>
            </a:xfrm>
            <a:custGeom>
              <a:avLst/>
              <a:gdLst/>
              <a:ahLst/>
              <a:cxnLst/>
              <a:rect l="l" t="t" r="r" b="b"/>
              <a:pathLst>
                <a:path w="4423529" h="4427853">
                  <a:moveTo>
                    <a:pt x="0" y="0"/>
                  </a:moveTo>
                  <a:lnTo>
                    <a:pt x="4423529" y="0"/>
                  </a:lnTo>
                  <a:lnTo>
                    <a:pt x="4423529" y="4427853"/>
                  </a:lnTo>
                  <a:lnTo>
                    <a:pt x="0" y="4427853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>
                <a:extLst>
                  <a:ext uri="{96DAC541-7B7A-43D3-8B79-37D633B846F1}">
                    <asvg:svgBlip xmlns:asvg="http://schemas.microsoft.com/office/drawing/2016/SVG/main" r:embed="rId5"/>
                  </a:ext>
                </a:extLst>
              </a:blip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2" name="TextBox 12"/>
            <p:cNvSpPr txBox="1"/>
            <p:nvPr/>
          </p:nvSpPr>
          <p:spPr>
            <a:xfrm>
              <a:off x="723186" y="4719205"/>
              <a:ext cx="2977158" cy="2415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Front-end</a:t>
              </a:r>
            </a:p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(web)</a:t>
              </a:r>
            </a:p>
          </p:txBody>
        </p:sp>
      </p:grpSp>
      <p:grpSp>
        <p:nvGrpSpPr>
          <p:cNvPr id="13" name="Group 13"/>
          <p:cNvGrpSpPr/>
          <p:nvPr/>
        </p:nvGrpSpPr>
        <p:grpSpPr>
          <a:xfrm>
            <a:off x="1471009" y="6519360"/>
            <a:ext cx="4665896" cy="2738940"/>
            <a:chOff x="0" y="0"/>
            <a:chExt cx="6221195" cy="3651919"/>
          </a:xfrm>
        </p:grpSpPr>
        <p:sp>
          <p:nvSpPr>
            <p:cNvPr id="14" name="Freeform 14"/>
            <p:cNvSpPr/>
            <p:nvPr/>
          </p:nvSpPr>
          <p:spPr>
            <a:xfrm>
              <a:off x="0" y="0"/>
              <a:ext cx="6221195" cy="1775619"/>
            </a:xfrm>
            <a:custGeom>
              <a:avLst/>
              <a:gdLst/>
              <a:ahLst/>
              <a:cxnLst/>
              <a:rect l="l" t="t" r="r" b="b"/>
              <a:pathLst>
                <a:path w="6221195" h="1775619">
                  <a:moveTo>
                    <a:pt x="0" y="0"/>
                  </a:moveTo>
                  <a:lnTo>
                    <a:pt x="6221195" y="0"/>
                  </a:lnTo>
                  <a:lnTo>
                    <a:pt x="6221195" y="1775619"/>
                  </a:lnTo>
                  <a:lnTo>
                    <a:pt x="0" y="1775619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5" name="TextBox 15"/>
            <p:cNvSpPr txBox="1"/>
            <p:nvPr/>
          </p:nvSpPr>
          <p:spPr>
            <a:xfrm>
              <a:off x="1622019" y="2062301"/>
              <a:ext cx="2977158" cy="1589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</a:pPr>
              <a:r>
                <a:rPr lang="en-US" sz="3499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Front-end</a:t>
              </a:r>
            </a:p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(mobile)</a:t>
              </a:r>
            </a:p>
          </p:txBody>
        </p:sp>
      </p:grpSp>
      <p:grpSp>
        <p:nvGrpSpPr>
          <p:cNvPr id="16" name="Group 16"/>
          <p:cNvGrpSpPr/>
          <p:nvPr/>
        </p:nvGrpSpPr>
        <p:grpSpPr>
          <a:xfrm>
            <a:off x="7667030" y="3203455"/>
            <a:ext cx="2953941" cy="3880090"/>
            <a:chOff x="0" y="0"/>
            <a:chExt cx="3938588" cy="5173453"/>
          </a:xfrm>
        </p:grpSpPr>
        <p:sp>
          <p:nvSpPr>
            <p:cNvPr id="17" name="Freeform 17"/>
            <p:cNvSpPr/>
            <p:nvPr/>
          </p:nvSpPr>
          <p:spPr>
            <a:xfrm>
              <a:off x="40954" y="0"/>
              <a:ext cx="3856680" cy="3856680"/>
            </a:xfrm>
            <a:custGeom>
              <a:avLst/>
              <a:gdLst/>
              <a:ahLst/>
              <a:cxnLst/>
              <a:rect l="l" t="t" r="r" b="b"/>
              <a:pathLst>
                <a:path w="3856680" h="3856680">
                  <a:moveTo>
                    <a:pt x="0" y="0"/>
                  </a:moveTo>
                  <a:lnTo>
                    <a:pt x="3856680" y="0"/>
                  </a:lnTo>
                  <a:lnTo>
                    <a:pt x="3856680" y="3856680"/>
                  </a:lnTo>
                  <a:lnTo>
                    <a:pt x="0" y="385668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18" name="TextBox 18"/>
            <p:cNvSpPr txBox="1"/>
            <p:nvPr/>
          </p:nvSpPr>
          <p:spPr>
            <a:xfrm>
              <a:off x="0" y="4409335"/>
              <a:ext cx="3938588" cy="7641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Déploiement</a:t>
              </a:r>
            </a:p>
          </p:txBody>
        </p:sp>
      </p:grpSp>
      <p:grpSp>
        <p:nvGrpSpPr>
          <p:cNvPr id="19" name="Group 19"/>
          <p:cNvGrpSpPr/>
          <p:nvPr/>
        </p:nvGrpSpPr>
        <p:grpSpPr>
          <a:xfrm>
            <a:off x="12821245" y="5254284"/>
            <a:ext cx="2953941" cy="4182689"/>
            <a:chOff x="0" y="0"/>
            <a:chExt cx="3938588" cy="5576919"/>
          </a:xfrm>
        </p:grpSpPr>
        <p:sp>
          <p:nvSpPr>
            <p:cNvPr id="20" name="Freeform 20"/>
            <p:cNvSpPr/>
            <p:nvPr/>
          </p:nvSpPr>
          <p:spPr>
            <a:xfrm>
              <a:off x="105247" y="0"/>
              <a:ext cx="3728094" cy="3843044"/>
            </a:xfrm>
            <a:custGeom>
              <a:avLst/>
              <a:gdLst/>
              <a:ahLst/>
              <a:cxnLst/>
              <a:rect l="l" t="t" r="r" b="b"/>
              <a:pathLst>
                <a:path w="3728094" h="3843044">
                  <a:moveTo>
                    <a:pt x="0" y="0"/>
                  </a:moveTo>
                  <a:lnTo>
                    <a:pt x="3728094" y="0"/>
                  </a:lnTo>
                  <a:lnTo>
                    <a:pt x="3728094" y="3843044"/>
                  </a:lnTo>
                  <a:lnTo>
                    <a:pt x="0" y="384304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21" name="TextBox 21"/>
            <p:cNvSpPr txBox="1"/>
            <p:nvPr/>
          </p:nvSpPr>
          <p:spPr>
            <a:xfrm>
              <a:off x="0" y="3987301"/>
              <a:ext cx="3938588" cy="1589618"/>
            </a:xfrm>
            <a:prstGeom prst="rect">
              <a:avLst/>
            </a:prstGeom>
          </p:spPr>
          <p:txBody>
            <a:bodyPr lIns="0" tIns="0" rIns="0" bIns="0" rtlCol="0" anchor="t">
              <a:spAutoFit/>
            </a:bodyPr>
            <a:lstStyle/>
            <a:p>
              <a:pPr algn="ctr">
                <a:lnSpc>
                  <a:spcPts val="4899"/>
                </a:lnSpc>
                <a:spcBef>
                  <a:spcPct val="0"/>
                </a:spcBef>
              </a:pPr>
              <a:r>
                <a:rPr lang="en-US" sz="3499">
                  <a:solidFill>
                    <a:srgbClr val="051D40"/>
                  </a:solidFill>
                  <a:latin typeface="Open Sans Extra Bold"/>
                  <a:ea typeface="Open Sans Extra Bold"/>
                  <a:cs typeface="Open Sans Extra Bold"/>
                  <a:sym typeface="Open Sans Extra Bold"/>
                </a:rPr>
                <a:t>Base de données</a:t>
              </a:r>
            </a:p>
          </p:txBody>
        </p:sp>
      </p:grpSp>
      <p:sp>
        <p:nvSpPr>
          <p:cNvPr id="22" name="AutoShape 22"/>
          <p:cNvSpPr/>
          <p:nvPr/>
        </p:nvSpPr>
        <p:spPr>
          <a:xfrm>
            <a:off x="5767550" y="3411997"/>
            <a:ext cx="1594710" cy="688865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3" name="AutoShape 23"/>
          <p:cNvSpPr/>
          <p:nvPr/>
        </p:nvSpPr>
        <p:spPr>
          <a:xfrm flipV="1">
            <a:off x="6147062" y="5810867"/>
            <a:ext cx="1469664" cy="926134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4" name="AutoShape 24"/>
          <p:cNvSpPr/>
          <p:nvPr/>
        </p:nvSpPr>
        <p:spPr>
          <a:xfrm flipH="1" flipV="1">
            <a:off x="10897540" y="5778380"/>
            <a:ext cx="1647136" cy="55188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5" name="AutoShape 25"/>
          <p:cNvSpPr/>
          <p:nvPr/>
        </p:nvSpPr>
        <p:spPr>
          <a:xfrm flipH="1">
            <a:off x="10690501" y="3220260"/>
            <a:ext cx="1532379" cy="818198"/>
          </a:xfrm>
          <a:prstGeom prst="line">
            <a:avLst/>
          </a:prstGeom>
          <a:ln w="38100" cap="flat">
            <a:solidFill>
              <a:srgbClr val="000000"/>
            </a:solidFill>
            <a:prstDash val="solid"/>
            <a:headEnd type="none" w="sm" len="sm"/>
            <a:tailEnd type="arrow" w="med" len="sm"/>
          </a:ln>
        </p:spPr>
        <p:txBody>
          <a:bodyPr/>
          <a:lstStyle/>
          <a:p>
            <a:endParaRPr lang="fr-FR"/>
          </a:p>
        </p:txBody>
      </p:sp>
      <p:sp>
        <p:nvSpPr>
          <p:cNvPr id="26" name="Freeform 26"/>
          <p:cNvSpPr/>
          <p:nvPr/>
        </p:nvSpPr>
        <p:spPr>
          <a:xfrm>
            <a:off x="9037135" y="4557296"/>
            <a:ext cx="1845022" cy="2062083"/>
          </a:xfrm>
          <a:custGeom>
            <a:avLst/>
            <a:gdLst/>
            <a:ahLst/>
            <a:cxnLst/>
            <a:rect l="l" t="t" r="r" b="b"/>
            <a:pathLst>
              <a:path w="1845022" h="2062083">
                <a:moveTo>
                  <a:pt x="0" y="0"/>
                </a:moveTo>
                <a:lnTo>
                  <a:pt x="1845022" y="0"/>
                </a:lnTo>
                <a:lnTo>
                  <a:pt x="1845022" y="2062083"/>
                </a:lnTo>
                <a:lnTo>
                  <a:pt x="0" y="206208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740017" y="4165281"/>
            <a:ext cx="4340386" cy="1956438"/>
          </a:xfrm>
          <a:custGeom>
            <a:avLst/>
            <a:gdLst/>
            <a:ahLst/>
            <a:cxnLst/>
            <a:rect l="l" t="t" r="r" b="b"/>
            <a:pathLst>
              <a:path w="4340386" h="1956438">
                <a:moveTo>
                  <a:pt x="0" y="0"/>
                </a:moveTo>
                <a:lnTo>
                  <a:pt x="4340386" y="0"/>
                </a:lnTo>
                <a:lnTo>
                  <a:pt x="4340386" y="1956438"/>
                </a:lnTo>
                <a:lnTo>
                  <a:pt x="0" y="195643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38119" b="-39362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6" name="Group 6"/>
          <p:cNvGrpSpPr/>
          <p:nvPr/>
        </p:nvGrpSpPr>
        <p:grpSpPr>
          <a:xfrm>
            <a:off x="13805677" y="4335803"/>
            <a:ext cx="1726812" cy="1615395"/>
            <a:chOff x="0" y="0"/>
            <a:chExt cx="454798" cy="425454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454798" cy="425454"/>
            </a:xfrm>
            <a:custGeom>
              <a:avLst/>
              <a:gdLst/>
              <a:ahLst/>
              <a:cxnLst/>
              <a:rect l="l" t="t" r="r" b="b"/>
              <a:pathLst>
                <a:path w="454798" h="425454">
                  <a:moveTo>
                    <a:pt x="0" y="0"/>
                  </a:moveTo>
                  <a:lnTo>
                    <a:pt x="454798" y="0"/>
                  </a:lnTo>
                  <a:lnTo>
                    <a:pt x="454798" y="425454"/>
                  </a:lnTo>
                  <a:lnTo>
                    <a:pt x="0" y="425454"/>
                  </a:lnTo>
                  <a:close/>
                </a:path>
              </a:pathLst>
            </a:custGeom>
            <a:solidFill>
              <a:srgbClr val="38608F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0" y="-38100"/>
              <a:ext cx="454798" cy="463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9" name="Freeform 9"/>
          <p:cNvSpPr/>
          <p:nvPr/>
        </p:nvSpPr>
        <p:spPr>
          <a:xfrm>
            <a:off x="7121253" y="3270586"/>
            <a:ext cx="4045495" cy="3745828"/>
          </a:xfrm>
          <a:custGeom>
            <a:avLst/>
            <a:gdLst/>
            <a:ahLst/>
            <a:cxnLst/>
            <a:rect l="l" t="t" r="r" b="b"/>
            <a:pathLst>
              <a:path w="4045495" h="3745828">
                <a:moveTo>
                  <a:pt x="0" y="0"/>
                </a:moveTo>
                <a:lnTo>
                  <a:pt x="4045494" y="0"/>
                </a:lnTo>
                <a:lnTo>
                  <a:pt x="4045494" y="3745828"/>
                </a:lnTo>
                <a:lnTo>
                  <a:pt x="0" y="374582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TextBox 10"/>
          <p:cNvSpPr txBox="1"/>
          <p:nvPr/>
        </p:nvSpPr>
        <p:spPr>
          <a:xfrm>
            <a:off x="5201579" y="942975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Mobile</a:t>
            </a:r>
          </a:p>
        </p:txBody>
      </p:sp>
      <p:grpSp>
        <p:nvGrpSpPr>
          <p:cNvPr id="11" name="Group 11"/>
          <p:cNvGrpSpPr/>
          <p:nvPr/>
        </p:nvGrpSpPr>
        <p:grpSpPr>
          <a:xfrm>
            <a:off x="15532488" y="4335803"/>
            <a:ext cx="1726812" cy="1615395"/>
            <a:chOff x="0" y="0"/>
            <a:chExt cx="454798" cy="425454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454798" cy="425454"/>
            </a:xfrm>
            <a:custGeom>
              <a:avLst/>
              <a:gdLst/>
              <a:ahLst/>
              <a:cxnLst/>
              <a:rect l="l" t="t" r="r" b="b"/>
              <a:pathLst>
                <a:path w="454798" h="425454">
                  <a:moveTo>
                    <a:pt x="0" y="0"/>
                  </a:moveTo>
                  <a:lnTo>
                    <a:pt x="454798" y="0"/>
                  </a:lnTo>
                  <a:lnTo>
                    <a:pt x="454798" y="425454"/>
                  </a:lnTo>
                  <a:lnTo>
                    <a:pt x="0" y="425454"/>
                  </a:lnTo>
                  <a:close/>
                </a:path>
              </a:pathLst>
            </a:custGeom>
            <a:solidFill>
              <a:srgbClr val="1F3C8A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0" y="-38100"/>
              <a:ext cx="454798" cy="463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12078865" y="4335803"/>
            <a:ext cx="1726812" cy="1615395"/>
            <a:chOff x="0" y="0"/>
            <a:chExt cx="454798" cy="425454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454798" cy="425454"/>
            </a:xfrm>
            <a:custGeom>
              <a:avLst/>
              <a:gdLst/>
              <a:ahLst/>
              <a:cxnLst/>
              <a:rect l="l" t="t" r="r" b="b"/>
              <a:pathLst>
                <a:path w="454798" h="425454">
                  <a:moveTo>
                    <a:pt x="0" y="0"/>
                  </a:moveTo>
                  <a:lnTo>
                    <a:pt x="454798" y="0"/>
                  </a:lnTo>
                  <a:lnTo>
                    <a:pt x="454798" y="425454"/>
                  </a:lnTo>
                  <a:lnTo>
                    <a:pt x="0" y="425454"/>
                  </a:lnTo>
                  <a:close/>
                </a:path>
              </a:pathLst>
            </a:custGeom>
            <a:solidFill>
              <a:srgbClr val="3A7BC2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0" y="-38100"/>
              <a:ext cx="454798" cy="463554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238456" y="2636229"/>
            <a:ext cx="3019555" cy="6356958"/>
          </a:xfrm>
          <a:custGeom>
            <a:avLst/>
            <a:gdLst/>
            <a:ahLst/>
            <a:cxnLst/>
            <a:rect l="l" t="t" r="r" b="b"/>
            <a:pathLst>
              <a:path w="3019555" h="6356958">
                <a:moveTo>
                  <a:pt x="0" y="0"/>
                </a:moveTo>
                <a:lnTo>
                  <a:pt x="3019555" y="0"/>
                </a:lnTo>
                <a:lnTo>
                  <a:pt x="30195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771023" y="2636229"/>
            <a:ext cx="3067232" cy="6356958"/>
          </a:xfrm>
          <a:custGeom>
            <a:avLst/>
            <a:gdLst/>
            <a:ahLst/>
            <a:cxnLst/>
            <a:rect l="l" t="t" r="r" b="b"/>
            <a:pathLst>
              <a:path w="3067232" h="6356958">
                <a:moveTo>
                  <a:pt x="0" y="0"/>
                </a:moveTo>
                <a:lnTo>
                  <a:pt x="3067232" y="0"/>
                </a:lnTo>
                <a:lnTo>
                  <a:pt x="30672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7658212" y="2636229"/>
            <a:ext cx="3019555" cy="6356958"/>
          </a:xfrm>
          <a:custGeom>
            <a:avLst/>
            <a:gdLst/>
            <a:ahLst/>
            <a:cxnLst/>
            <a:rect l="l" t="t" r="r" b="b"/>
            <a:pathLst>
              <a:path w="3019555" h="6356958">
                <a:moveTo>
                  <a:pt x="0" y="0"/>
                </a:moveTo>
                <a:lnTo>
                  <a:pt x="3019555" y="0"/>
                </a:lnTo>
                <a:lnTo>
                  <a:pt x="30195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1077817" y="2636229"/>
            <a:ext cx="3019555" cy="6356958"/>
          </a:xfrm>
          <a:custGeom>
            <a:avLst/>
            <a:gdLst/>
            <a:ahLst/>
            <a:cxnLst/>
            <a:rect l="l" t="t" r="r" b="b"/>
            <a:pathLst>
              <a:path w="3019555" h="6356958">
                <a:moveTo>
                  <a:pt x="0" y="0"/>
                </a:moveTo>
                <a:lnTo>
                  <a:pt x="3019555" y="0"/>
                </a:lnTo>
                <a:lnTo>
                  <a:pt x="30195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Freeform 9"/>
          <p:cNvSpPr/>
          <p:nvPr/>
        </p:nvSpPr>
        <p:spPr>
          <a:xfrm>
            <a:off x="14497422" y="2636229"/>
            <a:ext cx="3019555" cy="6356958"/>
          </a:xfrm>
          <a:custGeom>
            <a:avLst/>
            <a:gdLst/>
            <a:ahLst/>
            <a:cxnLst/>
            <a:rect l="l" t="t" r="r" b="b"/>
            <a:pathLst>
              <a:path w="3019555" h="6356958">
                <a:moveTo>
                  <a:pt x="0" y="0"/>
                </a:moveTo>
                <a:lnTo>
                  <a:pt x="3019555" y="0"/>
                </a:lnTo>
                <a:lnTo>
                  <a:pt x="30195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0" name="Freeform 10"/>
          <p:cNvSpPr/>
          <p:nvPr/>
        </p:nvSpPr>
        <p:spPr>
          <a:xfrm>
            <a:off x="7603097" y="2200986"/>
            <a:ext cx="3129784" cy="286793"/>
          </a:xfrm>
          <a:custGeom>
            <a:avLst/>
            <a:gdLst/>
            <a:ahLst/>
            <a:cxnLst/>
            <a:rect l="l" t="t" r="r" b="b"/>
            <a:pathLst>
              <a:path w="3129784" h="286793">
                <a:moveTo>
                  <a:pt x="0" y="0"/>
                </a:moveTo>
                <a:lnTo>
                  <a:pt x="3129785" y="0"/>
                </a:lnTo>
                <a:lnTo>
                  <a:pt x="3129785" y="286793"/>
                </a:lnTo>
                <a:lnTo>
                  <a:pt x="0" y="286793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Freeform 11"/>
          <p:cNvSpPr/>
          <p:nvPr/>
        </p:nvSpPr>
        <p:spPr>
          <a:xfrm>
            <a:off x="11022703" y="2213455"/>
            <a:ext cx="3129784" cy="274324"/>
          </a:xfrm>
          <a:custGeom>
            <a:avLst/>
            <a:gdLst/>
            <a:ahLst/>
            <a:cxnLst/>
            <a:rect l="l" t="t" r="r" b="b"/>
            <a:pathLst>
              <a:path w="3129784" h="274324">
                <a:moveTo>
                  <a:pt x="0" y="0"/>
                </a:moveTo>
                <a:lnTo>
                  <a:pt x="3129784" y="0"/>
                </a:lnTo>
                <a:lnTo>
                  <a:pt x="3129784" y="274324"/>
                </a:lnTo>
                <a:lnTo>
                  <a:pt x="0" y="274324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2" name="Freeform 12"/>
          <p:cNvSpPr/>
          <p:nvPr/>
        </p:nvSpPr>
        <p:spPr>
          <a:xfrm>
            <a:off x="14442308" y="2200986"/>
            <a:ext cx="3129784" cy="286793"/>
          </a:xfrm>
          <a:custGeom>
            <a:avLst/>
            <a:gdLst/>
            <a:ahLst/>
            <a:cxnLst/>
            <a:rect l="l" t="t" r="r" b="b"/>
            <a:pathLst>
              <a:path w="3129784" h="286793">
                <a:moveTo>
                  <a:pt x="0" y="0"/>
                </a:moveTo>
                <a:lnTo>
                  <a:pt x="3129784" y="0"/>
                </a:lnTo>
                <a:lnTo>
                  <a:pt x="3129784" y="286793"/>
                </a:lnTo>
                <a:lnTo>
                  <a:pt x="0" y="286793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3" name="TextBox 13"/>
          <p:cNvSpPr txBox="1"/>
          <p:nvPr/>
        </p:nvSpPr>
        <p:spPr>
          <a:xfrm>
            <a:off x="5201579" y="942975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Mobile</a:t>
            </a:r>
          </a:p>
        </p:txBody>
      </p:sp>
      <p:sp>
        <p:nvSpPr>
          <p:cNvPr id="14" name="TextBox 14"/>
          <p:cNvSpPr txBox="1"/>
          <p:nvPr/>
        </p:nvSpPr>
        <p:spPr>
          <a:xfrm>
            <a:off x="7870811" y="8936037"/>
            <a:ext cx="2546378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Protanopie</a:t>
            </a:r>
          </a:p>
        </p:txBody>
      </p:sp>
      <p:sp>
        <p:nvSpPr>
          <p:cNvPr id="15" name="TextBox 15"/>
          <p:cNvSpPr txBox="1"/>
          <p:nvPr/>
        </p:nvSpPr>
        <p:spPr>
          <a:xfrm>
            <a:off x="10696297" y="8936037"/>
            <a:ext cx="3782594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Deutéranopie</a:t>
            </a:r>
          </a:p>
        </p:txBody>
      </p:sp>
      <p:sp>
        <p:nvSpPr>
          <p:cNvPr id="16" name="TextBox 16"/>
          <p:cNvSpPr txBox="1"/>
          <p:nvPr/>
        </p:nvSpPr>
        <p:spPr>
          <a:xfrm>
            <a:off x="14789199" y="8936037"/>
            <a:ext cx="2436002" cy="58737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899"/>
              </a:lnSpc>
              <a:spcBef>
                <a:spcPct val="0"/>
              </a:spcBef>
            </a:pPr>
            <a:r>
              <a:rPr lang="en-US" sz="3499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Tritanopie</a:t>
            </a:r>
          </a:p>
        </p:txBody>
      </p:sp>
      <p:sp>
        <p:nvSpPr>
          <p:cNvPr id="17" name="TextBox 17"/>
          <p:cNvSpPr txBox="1"/>
          <p:nvPr/>
        </p:nvSpPr>
        <p:spPr>
          <a:xfrm>
            <a:off x="7949249" y="1812222"/>
            <a:ext cx="2437482" cy="32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19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RGB(0, 102, 204)</a:t>
            </a:r>
          </a:p>
        </p:txBody>
      </p:sp>
      <p:sp>
        <p:nvSpPr>
          <p:cNvPr id="18" name="TextBox 18"/>
          <p:cNvSpPr txBox="1"/>
          <p:nvPr/>
        </p:nvSpPr>
        <p:spPr>
          <a:xfrm>
            <a:off x="11368854" y="1812222"/>
            <a:ext cx="2437482" cy="32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19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RGB(0, 0, 128)</a:t>
            </a:r>
          </a:p>
        </p:txBody>
      </p:sp>
      <p:sp>
        <p:nvSpPr>
          <p:cNvPr id="19" name="TextBox 19"/>
          <p:cNvSpPr txBox="1"/>
          <p:nvPr/>
        </p:nvSpPr>
        <p:spPr>
          <a:xfrm>
            <a:off x="14821818" y="1812222"/>
            <a:ext cx="2437482" cy="32312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64"/>
              </a:lnSpc>
            </a:pPr>
            <a:r>
              <a:rPr lang="en-US" sz="1903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RGB(255, 102, 0)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4403715" y="2514598"/>
            <a:ext cx="3121553" cy="3422668"/>
          </a:xfrm>
          <a:custGeom>
            <a:avLst/>
            <a:gdLst/>
            <a:ahLst/>
            <a:cxnLst/>
            <a:rect l="l" t="t" r="r" b="b"/>
            <a:pathLst>
              <a:path w="3121553" h="3422668">
                <a:moveTo>
                  <a:pt x="0" y="0"/>
                </a:moveTo>
                <a:lnTo>
                  <a:pt x="3121553" y="0"/>
                </a:lnTo>
                <a:lnTo>
                  <a:pt x="3121553" y="3422668"/>
                </a:lnTo>
                <a:lnTo>
                  <a:pt x="0" y="342266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9144000" y="3556853"/>
            <a:ext cx="3942421" cy="1338158"/>
          </a:xfrm>
          <a:custGeom>
            <a:avLst/>
            <a:gdLst/>
            <a:ahLst/>
            <a:cxnLst/>
            <a:rect l="l" t="t" r="r" b="b"/>
            <a:pathLst>
              <a:path w="3942421" h="1338158">
                <a:moveTo>
                  <a:pt x="0" y="0"/>
                </a:moveTo>
                <a:lnTo>
                  <a:pt x="3942421" y="0"/>
                </a:lnTo>
                <a:lnTo>
                  <a:pt x="3942421" y="1338158"/>
                </a:lnTo>
                <a:lnTo>
                  <a:pt x="0" y="1338158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Freeform 7"/>
          <p:cNvSpPr/>
          <p:nvPr/>
        </p:nvSpPr>
        <p:spPr>
          <a:xfrm>
            <a:off x="3878670" y="6685747"/>
            <a:ext cx="5612911" cy="1585647"/>
          </a:xfrm>
          <a:custGeom>
            <a:avLst/>
            <a:gdLst/>
            <a:ahLst/>
            <a:cxnLst/>
            <a:rect l="l" t="t" r="r" b="b"/>
            <a:pathLst>
              <a:path w="5612911" h="1585647">
                <a:moveTo>
                  <a:pt x="0" y="0"/>
                </a:moveTo>
                <a:lnTo>
                  <a:pt x="5612911" y="0"/>
                </a:lnTo>
                <a:lnTo>
                  <a:pt x="5612911" y="1585648"/>
                </a:lnTo>
                <a:lnTo>
                  <a:pt x="0" y="158564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8" name="Freeform 8"/>
          <p:cNvSpPr/>
          <p:nvPr/>
        </p:nvSpPr>
        <p:spPr>
          <a:xfrm>
            <a:off x="10340768" y="5923048"/>
            <a:ext cx="3111045" cy="3111045"/>
          </a:xfrm>
          <a:custGeom>
            <a:avLst/>
            <a:gdLst/>
            <a:ahLst/>
            <a:cxnLst/>
            <a:rect l="l" t="t" r="r" b="b"/>
            <a:pathLst>
              <a:path w="3111045" h="3111045">
                <a:moveTo>
                  <a:pt x="0" y="0"/>
                </a:moveTo>
                <a:lnTo>
                  <a:pt x="3111045" y="0"/>
                </a:lnTo>
                <a:lnTo>
                  <a:pt x="3111045" y="3111046"/>
                </a:lnTo>
                <a:lnTo>
                  <a:pt x="0" y="3111046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9" name="TextBox 9"/>
          <p:cNvSpPr txBox="1"/>
          <p:nvPr/>
        </p:nvSpPr>
        <p:spPr>
          <a:xfrm>
            <a:off x="5201579" y="942975"/>
            <a:ext cx="7884841" cy="157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Gestion d'équipe &amp; Communication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033096" y="4839010"/>
            <a:ext cx="3942421" cy="1338158"/>
          </a:xfrm>
          <a:custGeom>
            <a:avLst/>
            <a:gdLst/>
            <a:ahLst/>
            <a:cxnLst/>
            <a:rect l="l" t="t" r="r" b="b"/>
            <a:pathLst>
              <a:path w="3942421" h="1338158">
                <a:moveTo>
                  <a:pt x="0" y="0"/>
                </a:moveTo>
                <a:lnTo>
                  <a:pt x="3942420" y="0"/>
                </a:lnTo>
                <a:lnTo>
                  <a:pt x="3942420" y="1338158"/>
                </a:lnTo>
                <a:lnTo>
                  <a:pt x="0" y="1338158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7961186" y="3375334"/>
            <a:ext cx="9298114" cy="4265510"/>
          </a:xfrm>
          <a:custGeom>
            <a:avLst/>
            <a:gdLst/>
            <a:ahLst/>
            <a:cxnLst/>
            <a:rect l="l" t="t" r="r" b="b"/>
            <a:pathLst>
              <a:path w="9298114" h="4265510">
                <a:moveTo>
                  <a:pt x="0" y="0"/>
                </a:moveTo>
                <a:lnTo>
                  <a:pt x="9298114" y="0"/>
                </a:lnTo>
                <a:lnTo>
                  <a:pt x="9298114" y="4265510"/>
                </a:lnTo>
                <a:lnTo>
                  <a:pt x="0" y="42655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5201579" y="942975"/>
            <a:ext cx="7884841" cy="15716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Gestion d'équipe &amp; Communication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2694607" y="5143500"/>
            <a:ext cx="4421875" cy="4421875"/>
          </a:xfrm>
          <a:custGeom>
            <a:avLst/>
            <a:gdLst/>
            <a:ahLst/>
            <a:cxnLst/>
            <a:rect l="l" t="t" r="r" b="b"/>
            <a:pathLst>
              <a:path w="4421875" h="4421875">
                <a:moveTo>
                  <a:pt x="0" y="0"/>
                </a:moveTo>
                <a:lnTo>
                  <a:pt x="4421874" y="0"/>
                </a:lnTo>
                <a:lnTo>
                  <a:pt x="4421874" y="4421875"/>
                </a:lnTo>
                <a:lnTo>
                  <a:pt x="0" y="442187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8181331" y="3849593"/>
            <a:ext cx="8913500" cy="5715782"/>
          </a:xfrm>
          <a:custGeom>
            <a:avLst/>
            <a:gdLst/>
            <a:ahLst/>
            <a:cxnLst/>
            <a:rect l="l" t="t" r="r" b="b"/>
            <a:pathLst>
              <a:path w="8913500" h="5715782">
                <a:moveTo>
                  <a:pt x="0" y="0"/>
                </a:moveTo>
                <a:lnTo>
                  <a:pt x="8913500" y="0"/>
                </a:lnTo>
                <a:lnTo>
                  <a:pt x="8913500" y="5715782"/>
                </a:lnTo>
                <a:lnTo>
                  <a:pt x="0" y="571578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5201579" y="942975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Problèmes rencontrés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66102" y="2168229"/>
            <a:ext cx="13214509" cy="207746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039" lvl="1" indent="-319519" algn="l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51D40"/>
                </a:solidFill>
                <a:latin typeface="Open Sans"/>
                <a:ea typeface="Open Sans"/>
                <a:cs typeface="Open Sans"/>
                <a:sym typeface="Open Sans"/>
              </a:rPr>
              <a:t>Obligation de downgrade Next et React pour faire les tests avec Cypress</a:t>
            </a:r>
          </a:p>
          <a:p>
            <a:pPr marL="639039" lvl="1" indent="-319519" algn="l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51D40"/>
                </a:solidFill>
                <a:latin typeface="Open Sans"/>
                <a:ea typeface="Open Sans"/>
                <a:cs typeface="Open Sans"/>
                <a:sym typeface="Open Sans"/>
              </a:rPr>
              <a:t>Problèmes de versions avec Flutter pour créer le apk avec Android</a:t>
            </a:r>
          </a:p>
          <a:p>
            <a:pPr marL="639039" lvl="1" indent="-319519" algn="l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51D40"/>
                </a:solidFill>
                <a:latin typeface="Open Sans"/>
                <a:ea typeface="Open Sans"/>
                <a:cs typeface="Open Sans"/>
                <a:sym typeface="Open Sans"/>
              </a:rPr>
              <a:t>Tests API</a:t>
            </a:r>
          </a:p>
          <a:p>
            <a:pPr marL="639039" lvl="1" indent="-319519" algn="l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51D40"/>
                </a:solidFill>
                <a:latin typeface="Open Sans"/>
                <a:ea typeface="Open Sans"/>
                <a:cs typeface="Open Sans"/>
                <a:sym typeface="Open Sans"/>
              </a:rPr>
              <a:t>CI/CD</a:t>
            </a:r>
          </a:p>
        </p:txBody>
      </p:sp>
      <p:sp>
        <p:nvSpPr>
          <p:cNvPr id="9" name="Freeform 9"/>
          <p:cNvSpPr/>
          <p:nvPr/>
        </p:nvSpPr>
        <p:spPr>
          <a:xfrm>
            <a:off x="2694607" y="8655780"/>
            <a:ext cx="1624276" cy="909595"/>
          </a:xfrm>
          <a:custGeom>
            <a:avLst/>
            <a:gdLst/>
            <a:ahLst/>
            <a:cxnLst/>
            <a:rect l="l" t="t" r="r" b="b"/>
            <a:pathLst>
              <a:path w="1624276" h="909595">
                <a:moveTo>
                  <a:pt x="0" y="0"/>
                </a:moveTo>
                <a:lnTo>
                  <a:pt x="1624276" y="0"/>
                </a:lnTo>
                <a:lnTo>
                  <a:pt x="1624276" y="909595"/>
                </a:lnTo>
                <a:lnTo>
                  <a:pt x="0" y="909595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7509754" y="2055680"/>
            <a:ext cx="9749546" cy="7202620"/>
            <a:chOff x="0" y="0"/>
            <a:chExt cx="12999395" cy="9603494"/>
          </a:xfrm>
        </p:grpSpPr>
        <p:sp>
          <p:nvSpPr>
            <p:cNvPr id="6" name="Freeform 6"/>
            <p:cNvSpPr/>
            <p:nvPr/>
          </p:nvSpPr>
          <p:spPr>
            <a:xfrm>
              <a:off x="6461560" y="0"/>
              <a:ext cx="6537835" cy="4846170"/>
            </a:xfrm>
            <a:custGeom>
              <a:avLst/>
              <a:gdLst/>
              <a:ahLst/>
              <a:cxnLst/>
              <a:rect l="l" t="t" r="r" b="b"/>
              <a:pathLst>
                <a:path w="6537835" h="4846170">
                  <a:moveTo>
                    <a:pt x="0" y="0"/>
                  </a:moveTo>
                  <a:lnTo>
                    <a:pt x="6537835" y="0"/>
                  </a:lnTo>
                  <a:lnTo>
                    <a:pt x="6537835" y="4846170"/>
                  </a:lnTo>
                  <a:lnTo>
                    <a:pt x="0" y="4846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Freeform 7"/>
            <p:cNvSpPr/>
            <p:nvPr/>
          </p:nvSpPr>
          <p:spPr>
            <a:xfrm>
              <a:off x="0" y="0"/>
              <a:ext cx="6461560" cy="4846170"/>
            </a:xfrm>
            <a:custGeom>
              <a:avLst/>
              <a:gdLst/>
              <a:ahLst/>
              <a:cxnLst/>
              <a:rect l="l" t="t" r="r" b="b"/>
              <a:pathLst>
                <a:path w="6461560" h="4846170">
                  <a:moveTo>
                    <a:pt x="0" y="0"/>
                  </a:moveTo>
                  <a:lnTo>
                    <a:pt x="6461560" y="0"/>
                  </a:lnTo>
                  <a:lnTo>
                    <a:pt x="6461560" y="4846170"/>
                  </a:lnTo>
                  <a:lnTo>
                    <a:pt x="0" y="484617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Freeform 8"/>
            <p:cNvSpPr/>
            <p:nvPr/>
          </p:nvSpPr>
          <p:spPr>
            <a:xfrm>
              <a:off x="0" y="4846170"/>
              <a:ext cx="6461560" cy="4757324"/>
            </a:xfrm>
            <a:custGeom>
              <a:avLst/>
              <a:gdLst/>
              <a:ahLst/>
              <a:cxnLst/>
              <a:rect l="l" t="t" r="r" b="b"/>
              <a:pathLst>
                <a:path w="6461560" h="4757324">
                  <a:moveTo>
                    <a:pt x="0" y="0"/>
                  </a:moveTo>
                  <a:lnTo>
                    <a:pt x="6461560" y="0"/>
                  </a:lnTo>
                  <a:lnTo>
                    <a:pt x="6461560" y="4757324"/>
                  </a:lnTo>
                  <a:lnTo>
                    <a:pt x="0" y="4757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4"/>
              <a:stretch>
                <a:fillRect/>
              </a:stretch>
            </a:blipFill>
          </p:spPr>
          <p:txBody>
            <a:bodyPr/>
            <a:lstStyle/>
            <a:p>
              <a:endParaRPr lang="fr-FR"/>
            </a:p>
          </p:txBody>
        </p:sp>
        <p:sp>
          <p:nvSpPr>
            <p:cNvPr id="9" name="Freeform 9"/>
            <p:cNvSpPr/>
            <p:nvPr/>
          </p:nvSpPr>
          <p:spPr>
            <a:xfrm>
              <a:off x="6461560" y="4846170"/>
              <a:ext cx="6537835" cy="4757324"/>
            </a:xfrm>
            <a:custGeom>
              <a:avLst/>
              <a:gdLst/>
              <a:ahLst/>
              <a:cxnLst/>
              <a:rect l="l" t="t" r="r" b="b"/>
              <a:pathLst>
                <a:path w="6537835" h="4757324">
                  <a:moveTo>
                    <a:pt x="0" y="0"/>
                  </a:moveTo>
                  <a:lnTo>
                    <a:pt x="6537835" y="0"/>
                  </a:lnTo>
                  <a:lnTo>
                    <a:pt x="6537835" y="4757324"/>
                  </a:lnTo>
                  <a:lnTo>
                    <a:pt x="0" y="475732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b="-1180"/>
              </a:stretch>
            </a:blipFill>
          </p:spPr>
          <p:txBody>
            <a:bodyPr/>
            <a:lstStyle/>
            <a:p>
              <a:endParaRPr lang="fr-FR"/>
            </a:p>
          </p:txBody>
        </p:sp>
      </p:grpSp>
      <p:sp>
        <p:nvSpPr>
          <p:cNvPr id="10" name="Freeform 10"/>
          <p:cNvSpPr/>
          <p:nvPr/>
        </p:nvSpPr>
        <p:spPr>
          <a:xfrm>
            <a:off x="2080026" y="3945656"/>
            <a:ext cx="3121553" cy="3422668"/>
          </a:xfrm>
          <a:custGeom>
            <a:avLst/>
            <a:gdLst/>
            <a:ahLst/>
            <a:cxnLst/>
            <a:rect l="l" t="t" r="r" b="b"/>
            <a:pathLst>
              <a:path w="3121553" h="3422668">
                <a:moveTo>
                  <a:pt x="0" y="0"/>
                </a:moveTo>
                <a:lnTo>
                  <a:pt x="3121553" y="0"/>
                </a:lnTo>
                <a:lnTo>
                  <a:pt x="3121553" y="3422668"/>
                </a:lnTo>
                <a:lnTo>
                  <a:pt x="0" y="342266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1" name="TextBox 11"/>
          <p:cNvSpPr txBox="1"/>
          <p:nvPr/>
        </p:nvSpPr>
        <p:spPr>
          <a:xfrm>
            <a:off x="5201579" y="942975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Problèmes rencontrés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37106" y="16069"/>
            <a:ext cx="18250894" cy="10270931"/>
          </a:xfrm>
          <a:custGeom>
            <a:avLst/>
            <a:gdLst/>
            <a:ahLst/>
            <a:cxnLst/>
            <a:rect l="l" t="t" r="r" b="b"/>
            <a:pathLst>
              <a:path w="18250894" h="10270931">
                <a:moveTo>
                  <a:pt x="0" y="0"/>
                </a:moveTo>
                <a:lnTo>
                  <a:pt x="18250894" y="0"/>
                </a:lnTo>
                <a:lnTo>
                  <a:pt x="18250894" y="10270931"/>
                </a:lnTo>
                <a:lnTo>
                  <a:pt x="0" y="10270931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t="-16666" b="-16666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74230" y="-194788"/>
            <a:ext cx="18652070" cy="10660966"/>
            <a:chOff x="0" y="0"/>
            <a:chExt cx="5222994" cy="29853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22994" cy="2985308"/>
            </a:xfrm>
            <a:custGeom>
              <a:avLst/>
              <a:gdLst/>
              <a:ahLst/>
              <a:cxnLst/>
              <a:rect l="l" t="t" r="r" b="b"/>
              <a:pathLst>
                <a:path w="5222994" h="2985308">
                  <a:moveTo>
                    <a:pt x="0" y="0"/>
                  </a:moveTo>
                  <a:lnTo>
                    <a:pt x="5222994" y="0"/>
                  </a:lnTo>
                  <a:lnTo>
                    <a:pt x="5222994" y="2985308"/>
                  </a:lnTo>
                  <a:lnTo>
                    <a:pt x="0" y="2985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22994" cy="3023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8250" y="-838263"/>
            <a:ext cx="1286950" cy="12869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20142" y="9581112"/>
            <a:ext cx="10686115" cy="106861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35367" y="-2326392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272617" y="8920314"/>
            <a:ext cx="3735531" cy="37355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1878418" y="4985857"/>
            <a:ext cx="1809931" cy="2405999"/>
          </a:xfrm>
          <a:custGeom>
            <a:avLst/>
            <a:gdLst/>
            <a:ahLst/>
            <a:cxnLst/>
            <a:rect l="l" t="t" r="r" b="b"/>
            <a:pathLst>
              <a:path w="1809931" h="2405999">
                <a:moveTo>
                  <a:pt x="0" y="0"/>
                </a:moveTo>
                <a:lnTo>
                  <a:pt x="1809931" y="0"/>
                </a:lnTo>
                <a:lnTo>
                  <a:pt x="1809931" y="2405999"/>
                </a:lnTo>
                <a:lnTo>
                  <a:pt x="0" y="240599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Freeform 19"/>
          <p:cNvSpPr/>
          <p:nvPr/>
        </p:nvSpPr>
        <p:spPr>
          <a:xfrm>
            <a:off x="5012324" y="4985857"/>
            <a:ext cx="2417135" cy="2405999"/>
          </a:xfrm>
          <a:custGeom>
            <a:avLst/>
            <a:gdLst/>
            <a:ahLst/>
            <a:cxnLst/>
            <a:rect l="l" t="t" r="r" b="b"/>
            <a:pathLst>
              <a:path w="2417135" h="2405999">
                <a:moveTo>
                  <a:pt x="0" y="0"/>
                </a:moveTo>
                <a:lnTo>
                  <a:pt x="2417135" y="0"/>
                </a:lnTo>
                <a:lnTo>
                  <a:pt x="2417135" y="2405999"/>
                </a:lnTo>
                <a:lnTo>
                  <a:pt x="0" y="2405999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Freeform 20"/>
          <p:cNvSpPr/>
          <p:nvPr/>
        </p:nvSpPr>
        <p:spPr>
          <a:xfrm>
            <a:off x="8754142" y="4985857"/>
            <a:ext cx="3370901" cy="2405999"/>
          </a:xfrm>
          <a:custGeom>
            <a:avLst/>
            <a:gdLst/>
            <a:ahLst/>
            <a:cxnLst/>
            <a:rect l="l" t="t" r="r" b="b"/>
            <a:pathLst>
              <a:path w="3370901" h="2405999">
                <a:moveTo>
                  <a:pt x="0" y="0"/>
                </a:moveTo>
                <a:lnTo>
                  <a:pt x="3370901" y="0"/>
                </a:lnTo>
                <a:lnTo>
                  <a:pt x="3370901" y="2405999"/>
                </a:lnTo>
                <a:lnTo>
                  <a:pt x="0" y="240599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1" name="Freeform 21"/>
          <p:cNvSpPr/>
          <p:nvPr/>
        </p:nvSpPr>
        <p:spPr>
          <a:xfrm>
            <a:off x="13449018" y="4985857"/>
            <a:ext cx="3237227" cy="2405999"/>
          </a:xfrm>
          <a:custGeom>
            <a:avLst/>
            <a:gdLst/>
            <a:ahLst/>
            <a:cxnLst/>
            <a:rect l="l" t="t" r="r" b="b"/>
            <a:pathLst>
              <a:path w="3237227" h="2405999">
                <a:moveTo>
                  <a:pt x="0" y="0"/>
                </a:moveTo>
                <a:lnTo>
                  <a:pt x="3237226" y="0"/>
                </a:lnTo>
                <a:lnTo>
                  <a:pt x="3237226" y="2405999"/>
                </a:lnTo>
                <a:lnTo>
                  <a:pt x="0" y="240599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2" name="TextBox 22"/>
          <p:cNvSpPr txBox="1"/>
          <p:nvPr/>
        </p:nvSpPr>
        <p:spPr>
          <a:xfrm>
            <a:off x="37106" y="876300"/>
            <a:ext cx="18250894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Les défis du marché actuel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5347883" y="2842495"/>
            <a:ext cx="8153197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3A7B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Face à la concurrence, l'innovation est votre meilleur atout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878418" y="7637668"/>
            <a:ext cx="18099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Clients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5164125" y="7637668"/>
            <a:ext cx="2113533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Processus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9267734" y="7637668"/>
            <a:ext cx="18099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Stock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4162666" y="7637668"/>
            <a:ext cx="180993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Analyse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5007512" y="5519588"/>
            <a:ext cx="2744838" cy="3738712"/>
          </a:xfrm>
          <a:custGeom>
            <a:avLst/>
            <a:gdLst/>
            <a:ahLst/>
            <a:cxnLst/>
            <a:rect l="l" t="t" r="r" b="b"/>
            <a:pathLst>
              <a:path w="2744838" h="3738712">
                <a:moveTo>
                  <a:pt x="0" y="0"/>
                </a:moveTo>
                <a:lnTo>
                  <a:pt x="2744838" y="0"/>
                </a:lnTo>
                <a:lnTo>
                  <a:pt x="2744838" y="3738712"/>
                </a:lnTo>
                <a:lnTo>
                  <a:pt x="0" y="3738712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6" name="Freeform 6"/>
          <p:cNvSpPr/>
          <p:nvPr/>
        </p:nvSpPr>
        <p:spPr>
          <a:xfrm>
            <a:off x="9644700" y="5659263"/>
            <a:ext cx="3493898" cy="3459362"/>
          </a:xfrm>
          <a:custGeom>
            <a:avLst/>
            <a:gdLst/>
            <a:ahLst/>
            <a:cxnLst/>
            <a:rect l="l" t="t" r="r" b="b"/>
            <a:pathLst>
              <a:path w="3493898" h="3459362">
                <a:moveTo>
                  <a:pt x="0" y="0"/>
                </a:moveTo>
                <a:lnTo>
                  <a:pt x="3493898" y="0"/>
                </a:lnTo>
                <a:lnTo>
                  <a:pt x="3493898" y="3459362"/>
                </a:lnTo>
                <a:lnTo>
                  <a:pt x="0" y="345936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7" name="TextBox 7"/>
          <p:cNvSpPr txBox="1"/>
          <p:nvPr/>
        </p:nvSpPr>
        <p:spPr>
          <a:xfrm>
            <a:off x="5201579" y="942975"/>
            <a:ext cx="7884841" cy="77152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6300"/>
              </a:lnSpc>
              <a:spcBef>
                <a:spcPct val="0"/>
              </a:spcBef>
            </a:pPr>
            <a:r>
              <a:rPr lang="en-US" sz="4500">
                <a:solidFill>
                  <a:srgbClr val="051D4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Points à améliorer</a:t>
            </a:r>
          </a:p>
        </p:txBody>
      </p:sp>
      <p:sp>
        <p:nvSpPr>
          <p:cNvPr id="8" name="TextBox 8"/>
          <p:cNvSpPr txBox="1"/>
          <p:nvPr/>
        </p:nvSpPr>
        <p:spPr>
          <a:xfrm>
            <a:off x="2366102" y="2168229"/>
            <a:ext cx="12030916" cy="311635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39039" lvl="1" indent="-319520" algn="l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51D40"/>
                </a:solidFill>
                <a:latin typeface="Open Sans"/>
                <a:ea typeface="Open Sans"/>
                <a:cs typeface="Open Sans"/>
                <a:sym typeface="Open Sans"/>
              </a:rPr>
              <a:t>Export des reçus en PDF directement sur l’application</a:t>
            </a:r>
          </a:p>
          <a:p>
            <a:pPr marL="639039" lvl="1" indent="-319520" algn="l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51D40"/>
                </a:solidFill>
                <a:latin typeface="Open Sans"/>
                <a:ea typeface="Open Sans"/>
                <a:cs typeface="Open Sans"/>
                <a:sym typeface="Open Sans"/>
              </a:rPr>
              <a:t>Envois des reçus PDF et envoi par email</a:t>
            </a:r>
          </a:p>
          <a:p>
            <a:pPr marL="639039" lvl="1" indent="-319520" algn="l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51D40"/>
                </a:solidFill>
                <a:latin typeface="Open Sans"/>
                <a:ea typeface="Open Sans"/>
                <a:cs typeface="Open Sans"/>
                <a:sym typeface="Open Sans"/>
              </a:rPr>
              <a:t>Visite guidée de l'application</a:t>
            </a:r>
          </a:p>
          <a:p>
            <a:pPr marL="639039" lvl="1" indent="-319520" algn="l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51D40"/>
                </a:solidFill>
                <a:latin typeface="Open Sans"/>
                <a:ea typeface="Open Sans"/>
                <a:cs typeface="Open Sans"/>
                <a:sym typeface="Open Sans"/>
              </a:rPr>
              <a:t>Ajouter d’autres options de paiement avec la devise locale</a:t>
            </a:r>
          </a:p>
          <a:p>
            <a:pPr marL="639039" lvl="1" indent="-319520" algn="l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51D40"/>
                </a:solidFill>
                <a:latin typeface="Open Sans"/>
                <a:ea typeface="Open Sans"/>
                <a:cs typeface="Open Sans"/>
                <a:sym typeface="Open Sans"/>
              </a:rPr>
              <a:t>Ajout du support multi-langues</a:t>
            </a:r>
          </a:p>
          <a:p>
            <a:pPr marL="639039" lvl="1" indent="-319520" algn="l">
              <a:lnSpc>
                <a:spcPts val="4143"/>
              </a:lnSpc>
              <a:buFont typeface="Arial"/>
              <a:buChar char="•"/>
            </a:pPr>
            <a:r>
              <a:rPr lang="en-US" sz="2959">
                <a:solidFill>
                  <a:srgbClr val="051D40"/>
                </a:solidFill>
                <a:latin typeface="Open Sans"/>
                <a:ea typeface="Open Sans"/>
                <a:cs typeface="Open Sans"/>
                <a:sym typeface="Open Sans"/>
              </a:rPr>
              <a:t>Support d’autres méthodes de paiement (Google Pay, Apple Pay).</a:t>
            </a: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47242" y="242294"/>
            <a:ext cx="17793515" cy="9802411"/>
            <a:chOff x="0" y="0"/>
            <a:chExt cx="4982580" cy="2744893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4982580" cy="2744893"/>
            </a:xfrm>
            <a:custGeom>
              <a:avLst/>
              <a:gdLst/>
              <a:ahLst/>
              <a:cxnLst/>
              <a:rect l="l" t="t" r="r" b="b"/>
              <a:pathLst>
                <a:path w="4982580" h="2744893">
                  <a:moveTo>
                    <a:pt x="0" y="0"/>
                  </a:moveTo>
                  <a:lnTo>
                    <a:pt x="4982580" y="0"/>
                  </a:lnTo>
                  <a:lnTo>
                    <a:pt x="4982580" y="2744893"/>
                  </a:lnTo>
                  <a:lnTo>
                    <a:pt x="0" y="2744893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4982580" cy="278299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5" name="Freeform 5"/>
          <p:cNvSpPr/>
          <p:nvPr/>
        </p:nvSpPr>
        <p:spPr>
          <a:xfrm>
            <a:off x="1444551" y="2119716"/>
            <a:ext cx="15398899" cy="6047567"/>
          </a:xfrm>
          <a:custGeom>
            <a:avLst/>
            <a:gdLst/>
            <a:ahLst/>
            <a:cxnLst/>
            <a:rect l="l" t="t" r="r" b="b"/>
            <a:pathLst>
              <a:path w="15398899" h="6047567">
                <a:moveTo>
                  <a:pt x="0" y="0"/>
                </a:moveTo>
                <a:lnTo>
                  <a:pt x="15398898" y="0"/>
                </a:lnTo>
                <a:lnTo>
                  <a:pt x="15398898" y="6047568"/>
                </a:lnTo>
                <a:lnTo>
                  <a:pt x="0" y="6047568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174230" y="-194788"/>
            <a:ext cx="18652070" cy="10660966"/>
            <a:chOff x="0" y="0"/>
            <a:chExt cx="5222994" cy="2985308"/>
          </a:xfrm>
        </p:grpSpPr>
        <p:sp>
          <p:nvSpPr>
            <p:cNvPr id="3" name="Freeform 3"/>
            <p:cNvSpPr/>
            <p:nvPr/>
          </p:nvSpPr>
          <p:spPr>
            <a:xfrm>
              <a:off x="0" y="0"/>
              <a:ext cx="5222994" cy="2985308"/>
            </a:xfrm>
            <a:custGeom>
              <a:avLst/>
              <a:gdLst/>
              <a:ahLst/>
              <a:cxnLst/>
              <a:rect l="l" t="t" r="r" b="b"/>
              <a:pathLst>
                <a:path w="5222994" h="2985308">
                  <a:moveTo>
                    <a:pt x="0" y="0"/>
                  </a:moveTo>
                  <a:lnTo>
                    <a:pt x="5222994" y="0"/>
                  </a:lnTo>
                  <a:lnTo>
                    <a:pt x="5222994" y="2985308"/>
                  </a:lnTo>
                  <a:lnTo>
                    <a:pt x="0" y="2985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4" name="TextBox 4"/>
            <p:cNvSpPr txBox="1"/>
            <p:nvPr/>
          </p:nvSpPr>
          <p:spPr>
            <a:xfrm>
              <a:off x="0" y="-38100"/>
              <a:ext cx="5222994" cy="3023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5" name="Group 5"/>
          <p:cNvGrpSpPr/>
          <p:nvPr/>
        </p:nvGrpSpPr>
        <p:grpSpPr>
          <a:xfrm>
            <a:off x="-258250" y="-838263"/>
            <a:ext cx="1286950" cy="1286950"/>
            <a:chOff x="0" y="0"/>
            <a:chExt cx="812800" cy="812800"/>
          </a:xfrm>
        </p:grpSpPr>
        <p:sp>
          <p:nvSpPr>
            <p:cNvPr id="6" name="Freeform 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7" name="TextBox 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8" name="Group 8"/>
          <p:cNvGrpSpPr/>
          <p:nvPr/>
        </p:nvGrpSpPr>
        <p:grpSpPr>
          <a:xfrm>
            <a:off x="12820142" y="9581112"/>
            <a:ext cx="10686115" cy="10686115"/>
            <a:chOff x="0" y="0"/>
            <a:chExt cx="812800" cy="812800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1" name="Group 11"/>
          <p:cNvGrpSpPr/>
          <p:nvPr/>
        </p:nvGrpSpPr>
        <p:grpSpPr>
          <a:xfrm>
            <a:off x="16935367" y="-2326392"/>
            <a:ext cx="3735531" cy="3735531"/>
            <a:chOff x="0" y="0"/>
            <a:chExt cx="812800" cy="812800"/>
          </a:xfrm>
        </p:grpSpPr>
        <p:sp>
          <p:nvSpPr>
            <p:cNvPr id="12" name="Freeform 12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3" name="TextBox 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4" name="Group 14"/>
          <p:cNvGrpSpPr/>
          <p:nvPr/>
        </p:nvGrpSpPr>
        <p:grpSpPr>
          <a:xfrm>
            <a:off x="-2272617" y="8920314"/>
            <a:ext cx="3735531" cy="3735531"/>
            <a:chOff x="0" y="0"/>
            <a:chExt cx="812800" cy="812800"/>
          </a:xfrm>
        </p:grpSpPr>
        <p:sp>
          <p:nvSpPr>
            <p:cNvPr id="15" name="Freeform 15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6" name="TextBox 16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7" name="Freeform 17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9999"/>
            </a:blip>
            <a:stretch>
              <a:fillRect t="-4333" b="-4333"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8" name="Freeform 18"/>
          <p:cNvSpPr/>
          <p:nvPr/>
        </p:nvSpPr>
        <p:spPr>
          <a:xfrm>
            <a:off x="2317049" y="4494886"/>
            <a:ext cx="2639235" cy="2851826"/>
          </a:xfrm>
          <a:custGeom>
            <a:avLst/>
            <a:gdLst/>
            <a:ahLst/>
            <a:cxnLst/>
            <a:rect l="l" t="t" r="r" b="b"/>
            <a:pathLst>
              <a:path w="2639235" h="2851826">
                <a:moveTo>
                  <a:pt x="0" y="0"/>
                </a:moveTo>
                <a:lnTo>
                  <a:pt x="2639235" y="0"/>
                </a:lnTo>
                <a:lnTo>
                  <a:pt x="2639235" y="2851826"/>
                </a:lnTo>
                <a:lnTo>
                  <a:pt x="0" y="285182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Freeform 19"/>
          <p:cNvSpPr/>
          <p:nvPr/>
        </p:nvSpPr>
        <p:spPr>
          <a:xfrm>
            <a:off x="7594709" y="4494886"/>
            <a:ext cx="2286646" cy="2851826"/>
          </a:xfrm>
          <a:custGeom>
            <a:avLst/>
            <a:gdLst/>
            <a:ahLst/>
            <a:cxnLst/>
            <a:rect l="l" t="t" r="r" b="b"/>
            <a:pathLst>
              <a:path w="2286646" h="2851826">
                <a:moveTo>
                  <a:pt x="0" y="0"/>
                </a:moveTo>
                <a:lnTo>
                  <a:pt x="2286646" y="0"/>
                </a:lnTo>
                <a:lnTo>
                  <a:pt x="2286646" y="2851826"/>
                </a:lnTo>
                <a:lnTo>
                  <a:pt x="0" y="285182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Freeform 20"/>
          <p:cNvSpPr/>
          <p:nvPr/>
        </p:nvSpPr>
        <p:spPr>
          <a:xfrm>
            <a:off x="12516989" y="4494886"/>
            <a:ext cx="3798677" cy="2851826"/>
          </a:xfrm>
          <a:custGeom>
            <a:avLst/>
            <a:gdLst/>
            <a:ahLst/>
            <a:cxnLst/>
            <a:rect l="l" t="t" r="r" b="b"/>
            <a:pathLst>
              <a:path w="3798677" h="2851826">
                <a:moveTo>
                  <a:pt x="0" y="0"/>
                </a:moveTo>
                <a:lnTo>
                  <a:pt x="3798677" y="0"/>
                </a:lnTo>
                <a:lnTo>
                  <a:pt x="3798677" y="2851826"/>
                </a:lnTo>
                <a:lnTo>
                  <a:pt x="0" y="2851826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1" name="TextBox 21"/>
          <p:cNvSpPr txBox="1"/>
          <p:nvPr/>
        </p:nvSpPr>
        <p:spPr>
          <a:xfrm>
            <a:off x="1828997" y="876300"/>
            <a:ext cx="14306073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Notre réponse à vos besoins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95293" y="2684724"/>
            <a:ext cx="8153197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3A7B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Une solution complète, robuste et évolutive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2758065" y="7775337"/>
            <a:ext cx="1757204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 web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3021868" y="7775337"/>
            <a:ext cx="2788920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Infrastructure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7830858" y="7775337"/>
            <a:ext cx="2302351" cy="5803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759"/>
              </a:lnSpc>
            </a:pPr>
            <a:r>
              <a:rPr lang="en-US" sz="3399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App mobile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6000"/>
            </a:blip>
            <a:stretch>
              <a:fillRect t="-4333" b="-433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74230" y="-194788"/>
            <a:ext cx="18652070" cy="10660966"/>
            <a:chOff x="0" y="0"/>
            <a:chExt cx="5222994" cy="29853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22994" cy="2985308"/>
            </a:xfrm>
            <a:custGeom>
              <a:avLst/>
              <a:gdLst/>
              <a:ahLst/>
              <a:cxnLst/>
              <a:rect l="l" t="t" r="r" b="b"/>
              <a:pathLst>
                <a:path w="5222994" h="2985308">
                  <a:moveTo>
                    <a:pt x="0" y="0"/>
                  </a:moveTo>
                  <a:lnTo>
                    <a:pt x="5222994" y="0"/>
                  </a:lnTo>
                  <a:lnTo>
                    <a:pt x="5222994" y="2985308"/>
                  </a:lnTo>
                  <a:lnTo>
                    <a:pt x="0" y="2985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22994" cy="3023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8250" y="-838263"/>
            <a:ext cx="1286950" cy="12869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20142" y="9581112"/>
            <a:ext cx="10686115" cy="106861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35367" y="-2326392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272617" y="8920314"/>
            <a:ext cx="3735531" cy="37355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6333736" y="4086338"/>
            <a:ext cx="7110761" cy="3653153"/>
          </a:xfrm>
          <a:custGeom>
            <a:avLst/>
            <a:gdLst/>
            <a:ahLst/>
            <a:cxnLst/>
            <a:rect l="l" t="t" r="r" b="b"/>
            <a:pathLst>
              <a:path w="7110761" h="3653153">
                <a:moveTo>
                  <a:pt x="0" y="0"/>
                </a:moveTo>
                <a:lnTo>
                  <a:pt x="7110760" y="0"/>
                </a:lnTo>
                <a:lnTo>
                  <a:pt x="7110760" y="3653153"/>
                </a:lnTo>
                <a:lnTo>
                  <a:pt x="0" y="3653153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Freeform 19"/>
          <p:cNvSpPr/>
          <p:nvPr/>
        </p:nvSpPr>
        <p:spPr>
          <a:xfrm>
            <a:off x="10918746" y="5685817"/>
            <a:ext cx="6612134" cy="4190440"/>
          </a:xfrm>
          <a:custGeom>
            <a:avLst/>
            <a:gdLst/>
            <a:ahLst/>
            <a:cxnLst/>
            <a:rect l="l" t="t" r="r" b="b"/>
            <a:pathLst>
              <a:path w="6612134" h="4190440">
                <a:moveTo>
                  <a:pt x="0" y="0"/>
                </a:moveTo>
                <a:lnTo>
                  <a:pt x="6612135" y="0"/>
                </a:lnTo>
                <a:lnTo>
                  <a:pt x="6612135" y="4190440"/>
                </a:lnTo>
                <a:lnTo>
                  <a:pt x="0" y="41904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Freeform 20"/>
          <p:cNvSpPr/>
          <p:nvPr/>
        </p:nvSpPr>
        <p:spPr>
          <a:xfrm>
            <a:off x="14717065" y="1028700"/>
            <a:ext cx="2542235" cy="3972242"/>
          </a:xfrm>
          <a:custGeom>
            <a:avLst/>
            <a:gdLst/>
            <a:ahLst/>
            <a:cxnLst/>
            <a:rect l="l" t="t" r="r" b="b"/>
            <a:pathLst>
              <a:path w="2542235" h="3972242">
                <a:moveTo>
                  <a:pt x="0" y="0"/>
                </a:moveTo>
                <a:lnTo>
                  <a:pt x="2542235" y="0"/>
                </a:lnTo>
                <a:lnTo>
                  <a:pt x="2542235" y="3972242"/>
                </a:lnTo>
                <a:lnTo>
                  <a:pt x="0" y="39722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1" name="TextBox 21"/>
          <p:cNvSpPr txBox="1"/>
          <p:nvPr/>
        </p:nvSpPr>
        <p:spPr>
          <a:xfrm>
            <a:off x="4519571" y="876300"/>
            <a:ext cx="8924925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L'application web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347883" y="2842495"/>
            <a:ext cx="8153197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3A7B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 back-office qui transforme la gestion quotidienne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73276" y="4866455"/>
            <a:ext cx="410416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Gestion de stock/produit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73276" y="5749037"/>
            <a:ext cx="335280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Suivis et Historiques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3276" y="6630417"/>
            <a:ext cx="70088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KPIs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563169" y="7299707"/>
            <a:ext cx="314811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Interface intuitive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8703841" y="4962842"/>
            <a:ext cx="880318" cy="3232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 b="1">
                <a:solidFill>
                  <a:srgbClr val="FFFFFF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intuitif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t="-4333" b="-433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55180" y="-194788"/>
            <a:ext cx="18652070" cy="10660966"/>
            <a:chOff x="0" y="0"/>
            <a:chExt cx="5222994" cy="29853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22994" cy="2985308"/>
            </a:xfrm>
            <a:custGeom>
              <a:avLst/>
              <a:gdLst/>
              <a:ahLst/>
              <a:cxnLst/>
              <a:rect l="l" t="t" r="r" b="b"/>
              <a:pathLst>
                <a:path w="5222994" h="2985308">
                  <a:moveTo>
                    <a:pt x="0" y="0"/>
                  </a:moveTo>
                  <a:lnTo>
                    <a:pt x="5222994" y="0"/>
                  </a:lnTo>
                  <a:lnTo>
                    <a:pt x="5222994" y="2985308"/>
                  </a:lnTo>
                  <a:lnTo>
                    <a:pt x="0" y="2985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22994" cy="3023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8250" y="-838263"/>
            <a:ext cx="1286950" cy="12869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20142" y="9581112"/>
            <a:ext cx="10686115" cy="106861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35367" y="-2326392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272617" y="8920314"/>
            <a:ext cx="3735531" cy="37355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982034" y="3459545"/>
            <a:ext cx="3067232" cy="6356958"/>
          </a:xfrm>
          <a:custGeom>
            <a:avLst/>
            <a:gdLst/>
            <a:ahLst/>
            <a:cxnLst/>
            <a:rect l="l" t="t" r="r" b="b"/>
            <a:pathLst>
              <a:path w="3067232" h="6356958">
                <a:moveTo>
                  <a:pt x="0" y="0"/>
                </a:moveTo>
                <a:lnTo>
                  <a:pt x="3067232" y="0"/>
                </a:lnTo>
                <a:lnTo>
                  <a:pt x="3067232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Freeform 19"/>
          <p:cNvSpPr/>
          <p:nvPr/>
        </p:nvSpPr>
        <p:spPr>
          <a:xfrm>
            <a:off x="12623376" y="3459545"/>
            <a:ext cx="3019555" cy="6356958"/>
          </a:xfrm>
          <a:custGeom>
            <a:avLst/>
            <a:gdLst/>
            <a:ahLst/>
            <a:cxnLst/>
            <a:rect l="l" t="t" r="r" b="b"/>
            <a:pathLst>
              <a:path w="3019555" h="6356958">
                <a:moveTo>
                  <a:pt x="0" y="0"/>
                </a:moveTo>
                <a:lnTo>
                  <a:pt x="3019555" y="0"/>
                </a:lnTo>
                <a:lnTo>
                  <a:pt x="3019555" y="6356958"/>
                </a:lnTo>
                <a:lnTo>
                  <a:pt x="0" y="635695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0" name="Freeform 20"/>
          <p:cNvSpPr/>
          <p:nvPr/>
        </p:nvSpPr>
        <p:spPr>
          <a:xfrm>
            <a:off x="6059582" y="6163352"/>
            <a:ext cx="2644097" cy="2607741"/>
          </a:xfrm>
          <a:custGeom>
            <a:avLst/>
            <a:gdLst/>
            <a:ahLst/>
            <a:cxnLst/>
            <a:rect l="l" t="t" r="r" b="b"/>
            <a:pathLst>
              <a:path w="2644097" h="2607741">
                <a:moveTo>
                  <a:pt x="0" y="0"/>
                </a:moveTo>
                <a:lnTo>
                  <a:pt x="2644097" y="0"/>
                </a:lnTo>
                <a:lnTo>
                  <a:pt x="2644097" y="2607742"/>
                </a:lnTo>
                <a:lnTo>
                  <a:pt x="0" y="2607742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1" name="TextBox 21"/>
          <p:cNvSpPr txBox="1"/>
          <p:nvPr/>
        </p:nvSpPr>
        <p:spPr>
          <a:xfrm>
            <a:off x="3830914" y="876300"/>
            <a:ext cx="10302240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L'application mobile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5295293" y="2719785"/>
            <a:ext cx="8153197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3A7B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L'atout satisfaction client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08336" y="4340552"/>
            <a:ext cx="591772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Scan des produits avec smartphone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72366" y="5223134"/>
            <a:ext cx="4387215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S’informer sur les produits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08336" y="6104514"/>
            <a:ext cx="2234803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Panier intuitif</a:t>
            </a:r>
          </a:p>
        </p:txBody>
      </p:sp>
      <p:sp>
        <p:nvSpPr>
          <p:cNvPr id="26" name="TextBox 26"/>
          <p:cNvSpPr txBox="1"/>
          <p:nvPr/>
        </p:nvSpPr>
        <p:spPr>
          <a:xfrm>
            <a:off x="1672366" y="6985893"/>
            <a:ext cx="331851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Paiement via PayPal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1672366" y="7867273"/>
            <a:ext cx="358251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Historique des achats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t="-4333" b="-433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64705" y="-194788"/>
            <a:ext cx="18652070" cy="10660966"/>
            <a:chOff x="0" y="0"/>
            <a:chExt cx="5222994" cy="29853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22994" cy="2985308"/>
            </a:xfrm>
            <a:custGeom>
              <a:avLst/>
              <a:gdLst/>
              <a:ahLst/>
              <a:cxnLst/>
              <a:rect l="l" t="t" r="r" b="b"/>
              <a:pathLst>
                <a:path w="5222994" h="2985308">
                  <a:moveTo>
                    <a:pt x="0" y="0"/>
                  </a:moveTo>
                  <a:lnTo>
                    <a:pt x="5222994" y="0"/>
                  </a:lnTo>
                  <a:lnTo>
                    <a:pt x="5222994" y="2985308"/>
                  </a:lnTo>
                  <a:lnTo>
                    <a:pt x="0" y="2985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22994" cy="3023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8250" y="-838263"/>
            <a:ext cx="1286950" cy="12869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20142" y="9581112"/>
            <a:ext cx="10686115" cy="106861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35367" y="-2326392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272617" y="8920314"/>
            <a:ext cx="3735531" cy="37355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9151805" y="4547469"/>
            <a:ext cx="7078155" cy="4299979"/>
          </a:xfrm>
          <a:custGeom>
            <a:avLst/>
            <a:gdLst/>
            <a:ahLst/>
            <a:cxnLst/>
            <a:rect l="l" t="t" r="r" b="b"/>
            <a:pathLst>
              <a:path w="7078155" h="4299979">
                <a:moveTo>
                  <a:pt x="0" y="0"/>
                </a:moveTo>
                <a:lnTo>
                  <a:pt x="7078155" y="0"/>
                </a:lnTo>
                <a:lnTo>
                  <a:pt x="7078155" y="4299979"/>
                </a:lnTo>
                <a:lnTo>
                  <a:pt x="0" y="429997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0" y="876300"/>
            <a:ext cx="18288000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L'infrastructure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47883" y="2842495"/>
            <a:ext cx="8153197" cy="10477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3A7B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Performance, sécurité et évolutivité au cœur du système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3276" y="4874260"/>
            <a:ext cx="37872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Disponibilité maximale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73276" y="5749037"/>
            <a:ext cx="4421981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Mises à jour transparentes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73276" y="6620892"/>
            <a:ext cx="304625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Sécurité renforcée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40191" y="7492747"/>
            <a:ext cx="4598640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Adaptatif à votre croissance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t="-4333" b="-433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91560" y="-194788"/>
            <a:ext cx="18652070" cy="10660966"/>
            <a:chOff x="0" y="0"/>
            <a:chExt cx="5222994" cy="29853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22994" cy="2985308"/>
            </a:xfrm>
            <a:custGeom>
              <a:avLst/>
              <a:gdLst/>
              <a:ahLst/>
              <a:cxnLst/>
              <a:rect l="l" t="t" r="r" b="b"/>
              <a:pathLst>
                <a:path w="5222994" h="2985308">
                  <a:moveTo>
                    <a:pt x="0" y="0"/>
                  </a:moveTo>
                  <a:lnTo>
                    <a:pt x="5222994" y="0"/>
                  </a:lnTo>
                  <a:lnTo>
                    <a:pt x="5222994" y="2985308"/>
                  </a:lnTo>
                  <a:lnTo>
                    <a:pt x="0" y="2985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22994" cy="3023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8250" y="-838263"/>
            <a:ext cx="1286950" cy="12869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20142" y="9581112"/>
            <a:ext cx="10686115" cy="106861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35367" y="-2326392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272617" y="8920314"/>
            <a:ext cx="3735531" cy="37355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855221" y="3722168"/>
            <a:ext cx="7929843" cy="5283258"/>
          </a:xfrm>
          <a:custGeom>
            <a:avLst/>
            <a:gdLst/>
            <a:ahLst/>
            <a:cxnLst/>
            <a:rect l="l" t="t" r="r" b="b"/>
            <a:pathLst>
              <a:path w="7929843" h="5283258">
                <a:moveTo>
                  <a:pt x="0" y="0"/>
                </a:moveTo>
                <a:lnTo>
                  <a:pt x="7929843" y="0"/>
                </a:lnTo>
                <a:lnTo>
                  <a:pt x="7929843" y="5283258"/>
                </a:lnTo>
                <a:lnTo>
                  <a:pt x="0" y="528325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1565392" y="904875"/>
            <a:ext cx="14833283" cy="11277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9240"/>
              </a:lnSpc>
            </a:pPr>
            <a:r>
              <a:rPr lang="en-US" sz="66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Les bénéfices pour votre entreprise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295293" y="2632134"/>
            <a:ext cx="8153197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3A7B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 résultats concrets et mesurables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672366" y="4268593"/>
            <a:ext cx="517832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Augmentation des commandes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672366" y="5223134"/>
            <a:ext cx="366696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Réduction des erreurs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672366" y="6104514"/>
            <a:ext cx="381047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Optimisation du temps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672366" y="6985893"/>
            <a:ext cx="377793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Aide à la prise décision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672366" y="7867273"/>
            <a:ext cx="457501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Fidélisation client renforcée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"/>
            </a:blip>
            <a:stretch>
              <a:fillRect t="-4333" b="-433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74230" y="-194788"/>
            <a:ext cx="18652070" cy="10660966"/>
            <a:chOff x="0" y="0"/>
            <a:chExt cx="5222994" cy="29853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22994" cy="2985308"/>
            </a:xfrm>
            <a:custGeom>
              <a:avLst/>
              <a:gdLst/>
              <a:ahLst/>
              <a:cxnLst/>
              <a:rect l="l" t="t" r="r" b="b"/>
              <a:pathLst>
                <a:path w="5222994" h="2985308">
                  <a:moveTo>
                    <a:pt x="0" y="0"/>
                  </a:moveTo>
                  <a:lnTo>
                    <a:pt x="5222994" y="0"/>
                  </a:lnTo>
                  <a:lnTo>
                    <a:pt x="5222994" y="2985308"/>
                  </a:lnTo>
                  <a:lnTo>
                    <a:pt x="0" y="2985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22994" cy="3023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8250" y="-838263"/>
            <a:ext cx="1286950" cy="12869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20142" y="9581112"/>
            <a:ext cx="10686115" cy="106861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35367" y="-2326392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272617" y="8920314"/>
            <a:ext cx="3735531" cy="37355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8" name="Group 18"/>
          <p:cNvGrpSpPr/>
          <p:nvPr/>
        </p:nvGrpSpPr>
        <p:grpSpPr>
          <a:xfrm>
            <a:off x="10013677" y="3880208"/>
            <a:ext cx="6921690" cy="4874884"/>
            <a:chOff x="0" y="0"/>
            <a:chExt cx="1822997" cy="1283920"/>
          </a:xfrm>
        </p:grpSpPr>
        <p:sp>
          <p:nvSpPr>
            <p:cNvPr id="19" name="Freeform 19"/>
            <p:cNvSpPr/>
            <p:nvPr/>
          </p:nvSpPr>
          <p:spPr>
            <a:xfrm>
              <a:off x="0" y="0"/>
              <a:ext cx="1822997" cy="1283920"/>
            </a:xfrm>
            <a:custGeom>
              <a:avLst/>
              <a:gdLst/>
              <a:ahLst/>
              <a:cxnLst/>
              <a:rect l="l" t="t" r="r" b="b"/>
              <a:pathLst>
                <a:path w="1822997" h="1283920">
                  <a:moveTo>
                    <a:pt x="0" y="0"/>
                  </a:moveTo>
                  <a:lnTo>
                    <a:pt x="1822997" y="0"/>
                  </a:lnTo>
                  <a:lnTo>
                    <a:pt x="1822997" y="1283920"/>
                  </a:lnTo>
                  <a:lnTo>
                    <a:pt x="0" y="1283920"/>
                  </a:lnTo>
                  <a:close/>
                </a:path>
              </a:pathLst>
            </a:custGeom>
            <a:solidFill>
              <a:srgbClr val="E39A71">
                <a:alpha val="19608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0" name="TextBox 20"/>
            <p:cNvSpPr txBox="1"/>
            <p:nvPr/>
          </p:nvSpPr>
          <p:spPr>
            <a:xfrm>
              <a:off x="0" y="-38100"/>
              <a:ext cx="1822997" cy="13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1" name="Freeform 21"/>
          <p:cNvSpPr/>
          <p:nvPr/>
        </p:nvSpPr>
        <p:spPr>
          <a:xfrm>
            <a:off x="9740024" y="3694827"/>
            <a:ext cx="3810410" cy="3810410"/>
          </a:xfrm>
          <a:custGeom>
            <a:avLst/>
            <a:gdLst/>
            <a:ahLst/>
            <a:cxnLst/>
            <a:rect l="l" t="t" r="r" b="b"/>
            <a:pathLst>
              <a:path w="3810410" h="3810410">
                <a:moveTo>
                  <a:pt x="0" y="0"/>
                </a:moveTo>
                <a:lnTo>
                  <a:pt x="3810410" y="0"/>
                </a:lnTo>
                <a:lnTo>
                  <a:pt x="3810410" y="3810410"/>
                </a:lnTo>
                <a:lnTo>
                  <a:pt x="0" y="381041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22" name="Group 22"/>
          <p:cNvGrpSpPr/>
          <p:nvPr/>
        </p:nvGrpSpPr>
        <p:grpSpPr>
          <a:xfrm>
            <a:off x="1736567" y="3880208"/>
            <a:ext cx="6921690" cy="4874884"/>
            <a:chOff x="0" y="0"/>
            <a:chExt cx="1822997" cy="1283920"/>
          </a:xfrm>
        </p:grpSpPr>
        <p:sp>
          <p:nvSpPr>
            <p:cNvPr id="23" name="Freeform 23"/>
            <p:cNvSpPr/>
            <p:nvPr/>
          </p:nvSpPr>
          <p:spPr>
            <a:xfrm>
              <a:off x="0" y="0"/>
              <a:ext cx="1822997" cy="1283920"/>
            </a:xfrm>
            <a:custGeom>
              <a:avLst/>
              <a:gdLst/>
              <a:ahLst/>
              <a:cxnLst/>
              <a:rect l="l" t="t" r="r" b="b"/>
              <a:pathLst>
                <a:path w="1822997" h="1283920">
                  <a:moveTo>
                    <a:pt x="0" y="0"/>
                  </a:moveTo>
                  <a:lnTo>
                    <a:pt x="1822997" y="0"/>
                  </a:lnTo>
                  <a:lnTo>
                    <a:pt x="1822997" y="1283920"/>
                  </a:lnTo>
                  <a:lnTo>
                    <a:pt x="0" y="1283920"/>
                  </a:lnTo>
                  <a:close/>
                </a:path>
              </a:pathLst>
            </a:custGeom>
            <a:solidFill>
              <a:srgbClr val="145DA0">
                <a:alpha val="19608"/>
              </a:srgbClr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24" name="TextBox 24"/>
            <p:cNvSpPr txBox="1"/>
            <p:nvPr/>
          </p:nvSpPr>
          <p:spPr>
            <a:xfrm>
              <a:off x="0" y="-38100"/>
              <a:ext cx="1822997" cy="132202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5" name="Freeform 25"/>
          <p:cNvSpPr/>
          <p:nvPr/>
        </p:nvSpPr>
        <p:spPr>
          <a:xfrm>
            <a:off x="1462914" y="3694827"/>
            <a:ext cx="3810410" cy="3810410"/>
          </a:xfrm>
          <a:custGeom>
            <a:avLst/>
            <a:gdLst/>
            <a:ahLst/>
            <a:cxnLst/>
            <a:rect l="l" t="t" r="r" b="b"/>
            <a:pathLst>
              <a:path w="3810410" h="3810410">
                <a:moveTo>
                  <a:pt x="0" y="0"/>
                </a:moveTo>
                <a:lnTo>
                  <a:pt x="3810411" y="0"/>
                </a:lnTo>
                <a:lnTo>
                  <a:pt x="3810411" y="3810410"/>
                </a:lnTo>
                <a:lnTo>
                  <a:pt x="0" y="381041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26" name="TextBox 26"/>
          <p:cNvSpPr txBox="1"/>
          <p:nvPr/>
        </p:nvSpPr>
        <p:spPr>
          <a:xfrm>
            <a:off x="0" y="876300"/>
            <a:ext cx="18288000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Ils nous font confiance</a:t>
            </a:r>
          </a:p>
        </p:txBody>
      </p:sp>
      <p:sp>
        <p:nvSpPr>
          <p:cNvPr id="27" name="TextBox 27"/>
          <p:cNvSpPr txBox="1"/>
          <p:nvPr/>
        </p:nvSpPr>
        <p:spPr>
          <a:xfrm>
            <a:off x="5190112" y="2491893"/>
            <a:ext cx="8153197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3A7B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Témoignages clients</a:t>
            </a:r>
          </a:p>
        </p:txBody>
      </p:sp>
      <p:sp>
        <p:nvSpPr>
          <p:cNvPr id="28" name="TextBox 28"/>
          <p:cNvSpPr txBox="1"/>
          <p:nvPr/>
        </p:nvSpPr>
        <p:spPr>
          <a:xfrm>
            <a:off x="13761838" y="4019418"/>
            <a:ext cx="3173529" cy="281546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029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"La solution Trinity a révolutionné notre gestion interne. Nos équipes gagnent un temps précieux et nos décisions sont désormais basées sur des données fiables et actualisées."</a:t>
            </a:r>
          </a:p>
        </p:txBody>
      </p:sp>
      <p:sp>
        <p:nvSpPr>
          <p:cNvPr id="29" name="TextBox 29"/>
          <p:cNvSpPr txBox="1"/>
          <p:nvPr/>
        </p:nvSpPr>
        <p:spPr>
          <a:xfrm>
            <a:off x="10216236" y="7597853"/>
            <a:ext cx="3979914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Jean Martin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Directeur Général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SuperFresh</a:t>
            </a:r>
          </a:p>
        </p:txBody>
      </p:sp>
      <p:sp>
        <p:nvSpPr>
          <p:cNvPr id="30" name="TextBox 30"/>
          <p:cNvSpPr txBox="1"/>
          <p:nvPr/>
        </p:nvSpPr>
        <p:spPr>
          <a:xfrm>
            <a:off x="5484729" y="4019418"/>
            <a:ext cx="3173529" cy="246304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41"/>
              </a:lnSpc>
            </a:pPr>
            <a:r>
              <a:rPr lang="en-US" sz="2029" i="1">
                <a:solidFill>
                  <a:srgbClr val="000000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"Depuis l'implémentation de Trinity, nos ventes ont augmenté de 15% et la satisfaction client a bondi de 25%. Un investissement qui a rapidement porté ses fruits."</a:t>
            </a:r>
          </a:p>
        </p:txBody>
      </p:sp>
      <p:sp>
        <p:nvSpPr>
          <p:cNvPr id="31" name="TextBox 31"/>
          <p:cNvSpPr txBox="1"/>
          <p:nvPr/>
        </p:nvSpPr>
        <p:spPr>
          <a:xfrm>
            <a:off x="1939126" y="7597853"/>
            <a:ext cx="4944070" cy="10541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Marie Dupont</a:t>
            </a:r>
          </a:p>
          <a:p>
            <a:pPr algn="l">
              <a:lnSpc>
                <a:spcPts val="2800"/>
              </a:lnSpc>
            </a:pPr>
            <a:r>
              <a:rPr lang="en-US" sz="20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Directrice Commerciale</a:t>
            </a:r>
          </a:p>
          <a:p>
            <a:pPr algn="l">
              <a:lnSpc>
                <a:spcPts val="2800"/>
              </a:lnSpc>
            </a:pPr>
            <a:r>
              <a:rPr lang="en-US" sz="2000" b="1">
                <a:solidFill>
                  <a:srgbClr val="00000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Groupe Alimplus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DFDF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"/>
            </a:blip>
            <a:stretch>
              <a:fillRect t="-4333" b="-4333"/>
            </a:stretch>
          </a:blipFill>
        </p:spPr>
        <p:txBody>
          <a:bodyPr/>
          <a:lstStyle/>
          <a:p>
            <a:endParaRPr lang="fr-FR"/>
          </a:p>
        </p:txBody>
      </p:sp>
      <p:grpSp>
        <p:nvGrpSpPr>
          <p:cNvPr id="3" name="Group 3"/>
          <p:cNvGrpSpPr/>
          <p:nvPr/>
        </p:nvGrpSpPr>
        <p:grpSpPr>
          <a:xfrm>
            <a:off x="-174230" y="-194788"/>
            <a:ext cx="18652070" cy="10660966"/>
            <a:chOff x="0" y="0"/>
            <a:chExt cx="5222994" cy="2985308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5222994" cy="2985308"/>
            </a:xfrm>
            <a:custGeom>
              <a:avLst/>
              <a:gdLst/>
              <a:ahLst/>
              <a:cxnLst/>
              <a:rect l="l" t="t" r="r" b="b"/>
              <a:pathLst>
                <a:path w="5222994" h="2985308">
                  <a:moveTo>
                    <a:pt x="0" y="0"/>
                  </a:moveTo>
                  <a:lnTo>
                    <a:pt x="5222994" y="0"/>
                  </a:lnTo>
                  <a:lnTo>
                    <a:pt x="5222994" y="2985308"/>
                  </a:lnTo>
                  <a:lnTo>
                    <a:pt x="0" y="2985308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2286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5222994" cy="3023408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lvl="0" indent="0"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6" name="Group 6"/>
          <p:cNvGrpSpPr/>
          <p:nvPr/>
        </p:nvGrpSpPr>
        <p:grpSpPr>
          <a:xfrm>
            <a:off x="-258250" y="-838263"/>
            <a:ext cx="1286950" cy="1286950"/>
            <a:chOff x="0" y="0"/>
            <a:chExt cx="812800" cy="812800"/>
          </a:xfrm>
        </p:grpSpPr>
        <p:sp>
          <p:nvSpPr>
            <p:cNvPr id="7" name="Freeform 7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8" name="TextBox 8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9" name="Group 9"/>
          <p:cNvGrpSpPr/>
          <p:nvPr/>
        </p:nvGrpSpPr>
        <p:grpSpPr>
          <a:xfrm>
            <a:off x="12820142" y="9581112"/>
            <a:ext cx="10686115" cy="10686115"/>
            <a:chOff x="0" y="0"/>
            <a:chExt cx="812800" cy="812800"/>
          </a:xfrm>
        </p:grpSpPr>
        <p:sp>
          <p:nvSpPr>
            <p:cNvPr id="10" name="Freeform 10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145DA0"/>
            </a:solidFill>
          </p:spPr>
          <p:txBody>
            <a:bodyPr/>
            <a:lstStyle/>
            <a:p>
              <a:endParaRPr lang="fr-FR"/>
            </a:p>
          </p:txBody>
        </p:sp>
        <p:sp>
          <p:nvSpPr>
            <p:cNvPr id="11" name="TextBox 11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2" name="Group 12"/>
          <p:cNvGrpSpPr/>
          <p:nvPr/>
        </p:nvGrpSpPr>
        <p:grpSpPr>
          <a:xfrm>
            <a:off x="16935367" y="-2326392"/>
            <a:ext cx="3735531" cy="3735531"/>
            <a:chOff x="0" y="0"/>
            <a:chExt cx="812800" cy="812800"/>
          </a:xfrm>
        </p:grpSpPr>
        <p:sp>
          <p:nvSpPr>
            <p:cNvPr id="13" name="Freeform 13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4" name="TextBox 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grpSp>
        <p:nvGrpSpPr>
          <p:cNvPr id="15" name="Group 15"/>
          <p:cNvGrpSpPr/>
          <p:nvPr/>
        </p:nvGrpSpPr>
        <p:grpSpPr>
          <a:xfrm>
            <a:off x="-2272617" y="8920314"/>
            <a:ext cx="3735531" cy="3735531"/>
            <a:chOff x="0" y="0"/>
            <a:chExt cx="812800" cy="812800"/>
          </a:xfrm>
        </p:grpSpPr>
        <p:sp>
          <p:nvSpPr>
            <p:cNvPr id="16" name="Freeform 16"/>
            <p:cNvSpPr/>
            <p:nvPr/>
          </p:nvSpPr>
          <p:spPr>
            <a:xfrm>
              <a:off x="0" y="0"/>
              <a:ext cx="812800" cy="812800"/>
            </a:xfrm>
            <a:custGeom>
              <a:avLst/>
              <a:gdLst/>
              <a:ahLst/>
              <a:cxnLst/>
              <a:rect l="l" t="t" r="r" b="b"/>
              <a:pathLst>
                <a:path w="812800" h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952500" cap="sq">
              <a:solidFill>
                <a:srgbClr val="145DA0"/>
              </a:solidFill>
              <a:prstDash val="solid"/>
              <a:miter/>
            </a:ln>
          </p:spPr>
          <p:txBody>
            <a:bodyPr/>
            <a:lstStyle/>
            <a:p>
              <a:endParaRPr lang="fr-FR"/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18" name="Freeform 18"/>
          <p:cNvSpPr/>
          <p:nvPr/>
        </p:nvSpPr>
        <p:spPr>
          <a:xfrm>
            <a:off x="8982034" y="4014069"/>
            <a:ext cx="8115300" cy="5406819"/>
          </a:xfrm>
          <a:custGeom>
            <a:avLst/>
            <a:gdLst/>
            <a:ahLst/>
            <a:cxnLst/>
            <a:rect l="l" t="t" r="r" b="b"/>
            <a:pathLst>
              <a:path w="8115300" h="5406819">
                <a:moveTo>
                  <a:pt x="0" y="0"/>
                </a:moveTo>
                <a:lnTo>
                  <a:pt x="8115300" y="0"/>
                </a:lnTo>
                <a:lnTo>
                  <a:pt x="8115300" y="5406819"/>
                </a:lnTo>
                <a:lnTo>
                  <a:pt x="0" y="5406819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fr-FR"/>
          </a:p>
        </p:txBody>
      </p:sp>
      <p:sp>
        <p:nvSpPr>
          <p:cNvPr id="19" name="TextBox 19"/>
          <p:cNvSpPr txBox="1"/>
          <p:nvPr/>
        </p:nvSpPr>
        <p:spPr>
          <a:xfrm>
            <a:off x="1761845" y="876300"/>
            <a:ext cx="14440377" cy="1368417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1200"/>
              </a:lnSpc>
            </a:pPr>
            <a:r>
              <a:rPr lang="en-US" sz="8000" b="1">
                <a:solidFill>
                  <a:srgbClr val="145DA0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Processus d'implémentation</a:t>
            </a:r>
          </a:p>
        </p:txBody>
      </p:sp>
      <p:sp>
        <p:nvSpPr>
          <p:cNvPr id="20" name="TextBox 20"/>
          <p:cNvSpPr txBox="1"/>
          <p:nvPr/>
        </p:nvSpPr>
        <p:spPr>
          <a:xfrm>
            <a:off x="5347883" y="2842495"/>
            <a:ext cx="8153197" cy="51434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4200"/>
              </a:lnSpc>
            </a:pPr>
            <a:r>
              <a:rPr lang="en-US" sz="3000" b="1">
                <a:solidFill>
                  <a:srgbClr val="3A7BC2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Une transition fluide vers l'excellence</a:t>
            </a:r>
          </a:p>
        </p:txBody>
      </p:sp>
      <p:sp>
        <p:nvSpPr>
          <p:cNvPr id="21" name="TextBox 21"/>
          <p:cNvSpPr txBox="1"/>
          <p:nvPr/>
        </p:nvSpPr>
        <p:spPr>
          <a:xfrm>
            <a:off x="1788413" y="4341754"/>
            <a:ext cx="381555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Analyse de vos besoins</a:t>
            </a:r>
          </a:p>
        </p:txBody>
      </p:sp>
      <p:sp>
        <p:nvSpPr>
          <p:cNvPr id="22" name="TextBox 22"/>
          <p:cNvSpPr txBox="1"/>
          <p:nvPr/>
        </p:nvSpPr>
        <p:spPr>
          <a:xfrm>
            <a:off x="1788413" y="5223134"/>
            <a:ext cx="2772886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Personnalisation</a:t>
            </a:r>
          </a:p>
        </p:txBody>
      </p:sp>
      <p:sp>
        <p:nvSpPr>
          <p:cNvPr id="23" name="TextBox 23"/>
          <p:cNvSpPr txBox="1"/>
          <p:nvPr/>
        </p:nvSpPr>
        <p:spPr>
          <a:xfrm>
            <a:off x="1788413" y="6104514"/>
            <a:ext cx="1720374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Formation</a:t>
            </a:r>
          </a:p>
        </p:txBody>
      </p:sp>
      <p:sp>
        <p:nvSpPr>
          <p:cNvPr id="24" name="TextBox 24"/>
          <p:cNvSpPr txBox="1"/>
          <p:nvPr/>
        </p:nvSpPr>
        <p:spPr>
          <a:xfrm>
            <a:off x="1788413" y="6985893"/>
            <a:ext cx="3903662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Déploiement progressif</a:t>
            </a:r>
          </a:p>
        </p:txBody>
      </p:sp>
      <p:sp>
        <p:nvSpPr>
          <p:cNvPr id="25" name="TextBox 25"/>
          <p:cNvSpPr txBox="1"/>
          <p:nvPr/>
        </p:nvSpPr>
        <p:spPr>
          <a:xfrm>
            <a:off x="1788413" y="7867273"/>
            <a:ext cx="2681129" cy="48133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3920"/>
              </a:lnSpc>
              <a:spcBef>
                <a:spcPct val="0"/>
              </a:spcBef>
            </a:pPr>
            <a:r>
              <a:rPr lang="en-US" sz="2800">
                <a:solidFill>
                  <a:srgbClr val="000000"/>
                </a:solidFill>
                <a:latin typeface="Open Sans"/>
                <a:ea typeface="Open Sans"/>
                <a:cs typeface="Open Sans"/>
                <a:sym typeface="Open Sans"/>
              </a:rPr>
              <a:t>Support continu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</TotalTime>
  <Words>935</Words>
  <Application>Microsoft Office PowerPoint</Application>
  <PresentationFormat>Personnalisé</PresentationFormat>
  <Paragraphs>184</Paragraphs>
  <Slides>21</Slides>
  <Notes>8</Notes>
  <HiddenSlides>0</HiddenSlides>
  <MMClips>0</MMClips>
  <ScaleCrop>false</ScaleCrop>
  <HeadingPairs>
    <vt:vector size="6" baseType="variant">
      <vt:variant>
        <vt:lpstr>Polices utilisées</vt:lpstr>
      </vt:variant>
      <vt:variant>
        <vt:i4>9</vt:i4>
      </vt:variant>
      <vt:variant>
        <vt:lpstr>Thème</vt:lpstr>
      </vt:variant>
      <vt:variant>
        <vt:i4>1</vt:i4>
      </vt:variant>
      <vt:variant>
        <vt:lpstr>Titres des diapositives</vt:lpstr>
      </vt:variant>
      <vt:variant>
        <vt:i4>21</vt:i4>
      </vt:variant>
    </vt:vector>
  </HeadingPairs>
  <TitlesOfParts>
    <vt:vector size="31" baseType="lpstr">
      <vt:lpstr>Questrial</vt:lpstr>
      <vt:lpstr>Open Sans</vt:lpstr>
      <vt:lpstr>Poppins</vt:lpstr>
      <vt:lpstr>Open Sans Bold</vt:lpstr>
      <vt:lpstr>Open Sans Italics</vt:lpstr>
      <vt:lpstr>Arial</vt:lpstr>
      <vt:lpstr>Open Sans Extra Bold</vt:lpstr>
      <vt:lpstr>Poppins Bold</vt:lpstr>
      <vt:lpstr>Calibri</vt:lpstr>
      <vt:lpstr>Office Theme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  <vt:lpstr>Présentation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Trinity</dc:title>
  <cp:lastModifiedBy>Lucas Fixari</cp:lastModifiedBy>
  <cp:revision>2</cp:revision>
  <dcterms:created xsi:type="dcterms:W3CDTF">2006-08-16T00:00:00Z</dcterms:created>
  <dcterms:modified xsi:type="dcterms:W3CDTF">2025-03-24T15:08:14Z</dcterms:modified>
  <dc:identifier>DAGYyeRCE1I</dc:identifier>
</cp:coreProperties>
</file>